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3" r:id="rId4"/>
    <p:sldId id="263" r:id="rId5"/>
    <p:sldId id="258" r:id="rId6"/>
    <p:sldId id="259" r:id="rId7"/>
    <p:sldId id="260" r:id="rId8"/>
    <p:sldId id="274" r:id="rId9"/>
    <p:sldId id="262" r:id="rId10"/>
    <p:sldId id="261" r:id="rId11"/>
    <p:sldId id="275"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599"/>
  </p:normalViewPr>
  <p:slideViewPr>
    <p:cSldViewPr snapToGrid="0">
      <p:cViewPr varScale="1">
        <p:scale>
          <a:sx n="90" d="100"/>
          <a:sy n="90" d="100"/>
        </p:scale>
        <p:origin x="2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DD19-625C-DEA0-9439-E6AAA629D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87EBA80B-7B8B-AF72-4917-23E14F1C9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E906051C-ADAD-F8BC-3612-7942B9B8AF72}"/>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5" name="Footer Placeholder 4">
            <a:extLst>
              <a:ext uri="{FF2B5EF4-FFF2-40B4-BE49-F238E27FC236}">
                <a16:creationId xmlns:a16="http://schemas.microsoft.com/office/drawing/2014/main" id="{8B697719-1CC2-57AC-CE4B-B2EC5FD8A03F}"/>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2C8CE73-7533-61FF-8A7C-19BDD03E4240}"/>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311652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8AD8-01F1-06E8-DCD0-C384C778C846}"/>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5B831963-8090-63B6-797B-5F21C7A28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61AA8A45-593E-90BE-521E-9DB11B64746C}"/>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5" name="Footer Placeholder 4">
            <a:extLst>
              <a:ext uri="{FF2B5EF4-FFF2-40B4-BE49-F238E27FC236}">
                <a16:creationId xmlns:a16="http://schemas.microsoft.com/office/drawing/2014/main" id="{E82737F2-1F0F-3B7B-71F8-8221B15A7A51}"/>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CECC1850-FA61-48AE-7834-8B1F9765A0C4}"/>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38370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624B8-3B1A-84FE-A84F-101A605314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C998478B-E913-FA74-9B94-9879177B02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2551870A-0B45-43A6-AE80-C034EE88078D}"/>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5" name="Footer Placeholder 4">
            <a:extLst>
              <a:ext uri="{FF2B5EF4-FFF2-40B4-BE49-F238E27FC236}">
                <a16:creationId xmlns:a16="http://schemas.microsoft.com/office/drawing/2014/main" id="{C1CE55D3-B494-2D33-CD61-AE628FCE91D8}"/>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89AECA85-EEC1-F5B2-27DA-AC9834AB6CBC}"/>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57125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B1B0-C942-6578-5600-36E83CE473AE}"/>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7D0CF1E7-56D0-4871-598C-02CCB4E062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D219A6F8-478F-01C2-1986-51D36D22EF9B}"/>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5" name="Footer Placeholder 4">
            <a:extLst>
              <a:ext uri="{FF2B5EF4-FFF2-40B4-BE49-F238E27FC236}">
                <a16:creationId xmlns:a16="http://schemas.microsoft.com/office/drawing/2014/main" id="{2AD1DB9D-C8BC-3DE0-2A21-212F164A1317}"/>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FF6537E9-605E-91CB-A00F-2DC11BD5749D}"/>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3273770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2EA7-5C9A-4D74-34E3-3B56294B9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88A03A2A-C758-7FAF-4F1F-74000B3BDF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4FE2A6-166B-509C-6C4E-D683DC3A46CF}"/>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5" name="Footer Placeholder 4">
            <a:extLst>
              <a:ext uri="{FF2B5EF4-FFF2-40B4-BE49-F238E27FC236}">
                <a16:creationId xmlns:a16="http://schemas.microsoft.com/office/drawing/2014/main" id="{B137F03D-6128-388C-BE68-F58F3B059063}"/>
              </a:ext>
            </a:extLst>
          </p:cNvPr>
          <p:cNvSpPr>
            <a:spLocks noGrp="1"/>
          </p:cNvSpPr>
          <p:nvPr>
            <p:ph type="ftr" sz="quarter" idx="11"/>
          </p:nvPr>
        </p:nvSpPr>
        <p:spPr/>
        <p:txBody>
          <a:bodyPr/>
          <a:lstStyle/>
          <a:p>
            <a:endParaRPr lang="en-CN"/>
          </a:p>
        </p:txBody>
      </p:sp>
      <p:sp>
        <p:nvSpPr>
          <p:cNvPr id="6" name="Slide Number Placeholder 5">
            <a:extLst>
              <a:ext uri="{FF2B5EF4-FFF2-40B4-BE49-F238E27FC236}">
                <a16:creationId xmlns:a16="http://schemas.microsoft.com/office/drawing/2014/main" id="{442C0936-E7F3-216D-675B-395B7F3F0135}"/>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247418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8CFF-759C-0951-19B8-5FE8C30A0081}"/>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792A0655-4772-B9F7-B417-AB676D6B7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09202EE7-40B5-0721-979F-25BB58353C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704783C9-34B0-5D75-3A4C-50F58A9D1702}"/>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6" name="Footer Placeholder 5">
            <a:extLst>
              <a:ext uri="{FF2B5EF4-FFF2-40B4-BE49-F238E27FC236}">
                <a16:creationId xmlns:a16="http://schemas.microsoft.com/office/drawing/2014/main" id="{A4CE4B0D-E28F-AEFD-F092-9F45E1E8BF2A}"/>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D30E2353-1DE5-E48C-D693-2EFCCC886D7F}"/>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97307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348FC-2363-1471-A67E-A91B2FB4D67E}"/>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0FE51F8F-99C5-0870-26AE-901C77B9F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74859-0F62-C391-F39B-A9939ECC0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9D3BA754-ED22-6CEA-4AA4-3EDF5F77F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71F46-3569-1C39-14F9-BF9B08ED76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41A111E9-E88E-C5C0-DF2C-88DE39D862EE}"/>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8" name="Footer Placeholder 7">
            <a:extLst>
              <a:ext uri="{FF2B5EF4-FFF2-40B4-BE49-F238E27FC236}">
                <a16:creationId xmlns:a16="http://schemas.microsoft.com/office/drawing/2014/main" id="{089FDED5-EDC1-603B-4490-FF3C3D3A0F37}"/>
              </a:ext>
            </a:extLst>
          </p:cNvPr>
          <p:cNvSpPr>
            <a:spLocks noGrp="1"/>
          </p:cNvSpPr>
          <p:nvPr>
            <p:ph type="ftr" sz="quarter" idx="11"/>
          </p:nvPr>
        </p:nvSpPr>
        <p:spPr/>
        <p:txBody>
          <a:bodyPr/>
          <a:lstStyle/>
          <a:p>
            <a:endParaRPr lang="en-CN"/>
          </a:p>
        </p:txBody>
      </p:sp>
      <p:sp>
        <p:nvSpPr>
          <p:cNvPr id="9" name="Slide Number Placeholder 8">
            <a:extLst>
              <a:ext uri="{FF2B5EF4-FFF2-40B4-BE49-F238E27FC236}">
                <a16:creationId xmlns:a16="http://schemas.microsoft.com/office/drawing/2014/main" id="{B4F080DB-2492-BC7F-1F81-96238982E332}"/>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271741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9F13-2039-2E1D-AC49-D182E403152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C5233CEE-4A4F-5A1F-413B-B4E4C3BA6D85}"/>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4" name="Footer Placeholder 3">
            <a:extLst>
              <a:ext uri="{FF2B5EF4-FFF2-40B4-BE49-F238E27FC236}">
                <a16:creationId xmlns:a16="http://schemas.microsoft.com/office/drawing/2014/main" id="{DD30276D-A484-2BA7-155B-1EB273081BCC}"/>
              </a:ext>
            </a:extLst>
          </p:cNvPr>
          <p:cNvSpPr>
            <a:spLocks noGrp="1"/>
          </p:cNvSpPr>
          <p:nvPr>
            <p:ph type="ftr" sz="quarter" idx="11"/>
          </p:nvPr>
        </p:nvSpPr>
        <p:spPr/>
        <p:txBody>
          <a:bodyPr/>
          <a:lstStyle/>
          <a:p>
            <a:endParaRPr lang="en-CN"/>
          </a:p>
        </p:txBody>
      </p:sp>
      <p:sp>
        <p:nvSpPr>
          <p:cNvPr id="5" name="Slide Number Placeholder 4">
            <a:extLst>
              <a:ext uri="{FF2B5EF4-FFF2-40B4-BE49-F238E27FC236}">
                <a16:creationId xmlns:a16="http://schemas.microsoft.com/office/drawing/2014/main" id="{35768929-4A1E-4B2D-8520-69B8DD18A090}"/>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217363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EA8D9-B7B2-9860-6F5F-F42528C2EF45}"/>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3" name="Footer Placeholder 2">
            <a:extLst>
              <a:ext uri="{FF2B5EF4-FFF2-40B4-BE49-F238E27FC236}">
                <a16:creationId xmlns:a16="http://schemas.microsoft.com/office/drawing/2014/main" id="{9FAF598D-96DC-CB47-A215-40A028C15F8A}"/>
              </a:ext>
            </a:extLst>
          </p:cNvPr>
          <p:cNvSpPr>
            <a:spLocks noGrp="1"/>
          </p:cNvSpPr>
          <p:nvPr>
            <p:ph type="ftr" sz="quarter" idx="11"/>
          </p:nvPr>
        </p:nvSpPr>
        <p:spPr/>
        <p:txBody>
          <a:bodyPr/>
          <a:lstStyle/>
          <a:p>
            <a:endParaRPr lang="en-CN"/>
          </a:p>
        </p:txBody>
      </p:sp>
      <p:sp>
        <p:nvSpPr>
          <p:cNvPr id="4" name="Slide Number Placeholder 3">
            <a:extLst>
              <a:ext uri="{FF2B5EF4-FFF2-40B4-BE49-F238E27FC236}">
                <a16:creationId xmlns:a16="http://schemas.microsoft.com/office/drawing/2014/main" id="{01C345CA-1B11-899E-FB37-DC1901AECD6C}"/>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283595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3F3A-42B9-6076-5417-DAAEB2B522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6DF52C53-F437-62A0-166F-DA4C9B66F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1E5F00DF-20E2-DBAE-2AB9-779B28037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69348-7991-4EC8-8536-334F19D10FA3}"/>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6" name="Footer Placeholder 5">
            <a:extLst>
              <a:ext uri="{FF2B5EF4-FFF2-40B4-BE49-F238E27FC236}">
                <a16:creationId xmlns:a16="http://schemas.microsoft.com/office/drawing/2014/main" id="{368B3D05-FDF8-0B10-5F67-ECA19A16FDAC}"/>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8FA73625-C847-E5BC-4E6B-7F3691820BF1}"/>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23674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3AF2-4CC6-8BD8-6886-AAFD48B44C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113E7A6B-3A0E-EDA7-F6A0-3EE3CCA53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10E03194-70BD-258E-3A38-A5EED4819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81575-5CF6-3B3B-8288-AC8D5EDD2BBD}"/>
              </a:ext>
            </a:extLst>
          </p:cNvPr>
          <p:cNvSpPr>
            <a:spLocks noGrp="1"/>
          </p:cNvSpPr>
          <p:nvPr>
            <p:ph type="dt" sz="half" idx="10"/>
          </p:nvPr>
        </p:nvSpPr>
        <p:spPr/>
        <p:txBody>
          <a:bodyPr/>
          <a:lstStyle/>
          <a:p>
            <a:fld id="{7F5DD8CD-4D55-7744-99F0-D27E39809EB2}" type="datetimeFigureOut">
              <a:rPr lang="en-CN" smtClean="0"/>
              <a:t>2023/2/27</a:t>
            </a:fld>
            <a:endParaRPr lang="en-CN"/>
          </a:p>
        </p:txBody>
      </p:sp>
      <p:sp>
        <p:nvSpPr>
          <p:cNvPr id="6" name="Footer Placeholder 5">
            <a:extLst>
              <a:ext uri="{FF2B5EF4-FFF2-40B4-BE49-F238E27FC236}">
                <a16:creationId xmlns:a16="http://schemas.microsoft.com/office/drawing/2014/main" id="{99ECA70E-DE47-A589-1C08-54D2AE1A903F}"/>
              </a:ext>
            </a:extLst>
          </p:cNvPr>
          <p:cNvSpPr>
            <a:spLocks noGrp="1"/>
          </p:cNvSpPr>
          <p:nvPr>
            <p:ph type="ftr" sz="quarter" idx="11"/>
          </p:nvPr>
        </p:nvSpPr>
        <p:spPr/>
        <p:txBody>
          <a:bodyPr/>
          <a:lstStyle/>
          <a:p>
            <a:endParaRPr lang="en-CN"/>
          </a:p>
        </p:txBody>
      </p:sp>
      <p:sp>
        <p:nvSpPr>
          <p:cNvPr id="7" name="Slide Number Placeholder 6">
            <a:extLst>
              <a:ext uri="{FF2B5EF4-FFF2-40B4-BE49-F238E27FC236}">
                <a16:creationId xmlns:a16="http://schemas.microsoft.com/office/drawing/2014/main" id="{6F67ECF1-B023-DBC3-B020-64727FC476AB}"/>
              </a:ext>
            </a:extLst>
          </p:cNvPr>
          <p:cNvSpPr>
            <a:spLocks noGrp="1"/>
          </p:cNvSpPr>
          <p:nvPr>
            <p:ph type="sldNum" sz="quarter" idx="12"/>
          </p:nvPr>
        </p:nvSpPr>
        <p:spPr/>
        <p:txBody>
          <a:bodyPr/>
          <a:lstStyle/>
          <a:p>
            <a:fld id="{D2C2F688-D208-0742-B39A-773D9603710D}" type="slidenum">
              <a:rPr lang="en-CN" smtClean="0"/>
              <a:t>‹#›</a:t>
            </a:fld>
            <a:endParaRPr lang="en-CN"/>
          </a:p>
        </p:txBody>
      </p:sp>
    </p:spTree>
    <p:extLst>
      <p:ext uri="{BB962C8B-B14F-4D97-AF65-F5344CB8AC3E}">
        <p14:creationId xmlns:p14="http://schemas.microsoft.com/office/powerpoint/2010/main" val="118266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FAA40-69DC-3770-AD75-D1BD9D227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EE878FE0-4667-7037-FD68-D1CFF5771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FE24B9A9-BBA7-A2EA-F6DB-2E4B836CD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DD8CD-4D55-7744-99F0-D27E39809EB2}" type="datetimeFigureOut">
              <a:rPr lang="en-CN" smtClean="0"/>
              <a:t>2023/2/27</a:t>
            </a:fld>
            <a:endParaRPr lang="en-CN"/>
          </a:p>
        </p:txBody>
      </p:sp>
      <p:sp>
        <p:nvSpPr>
          <p:cNvPr id="5" name="Footer Placeholder 4">
            <a:extLst>
              <a:ext uri="{FF2B5EF4-FFF2-40B4-BE49-F238E27FC236}">
                <a16:creationId xmlns:a16="http://schemas.microsoft.com/office/drawing/2014/main" id="{11BE7D14-1EDC-C830-7681-B95F24713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N"/>
          </a:p>
        </p:txBody>
      </p:sp>
      <p:sp>
        <p:nvSpPr>
          <p:cNvPr id="6" name="Slide Number Placeholder 5">
            <a:extLst>
              <a:ext uri="{FF2B5EF4-FFF2-40B4-BE49-F238E27FC236}">
                <a16:creationId xmlns:a16="http://schemas.microsoft.com/office/drawing/2014/main" id="{3905CBCF-813C-0887-633A-0034F0401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2F688-D208-0742-B39A-773D9603710D}" type="slidenum">
              <a:rPr lang="en-CN" smtClean="0"/>
              <a:t>‹#›</a:t>
            </a:fld>
            <a:endParaRPr lang="en-CN"/>
          </a:p>
        </p:txBody>
      </p:sp>
    </p:spTree>
    <p:extLst>
      <p:ext uri="{BB962C8B-B14F-4D97-AF65-F5344CB8AC3E}">
        <p14:creationId xmlns:p14="http://schemas.microsoft.com/office/powerpoint/2010/main" val="1097700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wDp1AvzDxc4?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AsNoHinDidU?start=114&amp;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kbORVE2P2hg?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FA1F-8613-EDDF-5BCD-69A9675B6210}"/>
              </a:ext>
            </a:extLst>
          </p:cNvPr>
          <p:cNvSpPr>
            <a:spLocks noGrp="1"/>
          </p:cNvSpPr>
          <p:nvPr>
            <p:ph type="ctrTitle"/>
          </p:nvPr>
        </p:nvSpPr>
        <p:spPr>
          <a:xfrm>
            <a:off x="1403847" y="1190890"/>
            <a:ext cx="9144000" cy="2387600"/>
          </a:xfrm>
        </p:spPr>
        <p:txBody>
          <a:bodyPr/>
          <a:lstStyle/>
          <a:p>
            <a:r>
              <a:rPr lang="en-CN" b="1" dirty="0"/>
              <a:t>Samba </a:t>
            </a:r>
          </a:p>
        </p:txBody>
      </p:sp>
      <p:sp>
        <p:nvSpPr>
          <p:cNvPr id="3" name="Subtitle 2">
            <a:extLst>
              <a:ext uri="{FF2B5EF4-FFF2-40B4-BE49-F238E27FC236}">
                <a16:creationId xmlns:a16="http://schemas.microsoft.com/office/drawing/2014/main" id="{B4A396FC-8015-F0DD-CFA3-A75A2261E4A5}"/>
              </a:ext>
            </a:extLst>
          </p:cNvPr>
          <p:cNvSpPr>
            <a:spLocks noGrp="1"/>
          </p:cNvSpPr>
          <p:nvPr>
            <p:ph type="subTitle" idx="1"/>
          </p:nvPr>
        </p:nvSpPr>
        <p:spPr/>
        <p:txBody>
          <a:bodyPr/>
          <a:lstStyle/>
          <a:p>
            <a:r>
              <a:rPr lang="en-CN" dirty="0"/>
              <a:t>IGCSE SET WORKS 2024</a:t>
            </a:r>
          </a:p>
        </p:txBody>
      </p:sp>
      <p:pic>
        <p:nvPicPr>
          <p:cNvPr id="9" name="Picture 8">
            <a:extLst>
              <a:ext uri="{FF2B5EF4-FFF2-40B4-BE49-F238E27FC236}">
                <a16:creationId xmlns:a16="http://schemas.microsoft.com/office/drawing/2014/main" id="{48352413-4C1E-F8D5-5F8B-251336B7D266}"/>
              </a:ext>
            </a:extLst>
          </p:cNvPr>
          <p:cNvPicPr>
            <a:picLocks noChangeAspect="1"/>
          </p:cNvPicPr>
          <p:nvPr/>
        </p:nvPicPr>
        <p:blipFill>
          <a:blip r:embed="rId2"/>
          <a:stretch>
            <a:fillRect/>
          </a:stretch>
        </p:blipFill>
        <p:spPr>
          <a:xfrm>
            <a:off x="7868652" y="3602037"/>
            <a:ext cx="4323347" cy="3255963"/>
          </a:xfrm>
          <a:prstGeom prst="rect">
            <a:avLst/>
          </a:prstGeom>
        </p:spPr>
      </p:pic>
      <p:pic>
        <p:nvPicPr>
          <p:cNvPr id="11" name="Picture 10">
            <a:extLst>
              <a:ext uri="{FF2B5EF4-FFF2-40B4-BE49-F238E27FC236}">
                <a16:creationId xmlns:a16="http://schemas.microsoft.com/office/drawing/2014/main" id="{540F26C7-5BD3-20C8-95D9-86A2614E25FD}"/>
              </a:ext>
            </a:extLst>
          </p:cNvPr>
          <p:cNvPicPr>
            <a:picLocks noChangeAspect="1"/>
          </p:cNvPicPr>
          <p:nvPr/>
        </p:nvPicPr>
        <p:blipFill>
          <a:blip r:embed="rId3"/>
          <a:stretch>
            <a:fillRect/>
          </a:stretch>
        </p:blipFill>
        <p:spPr>
          <a:xfrm>
            <a:off x="7868651" y="0"/>
            <a:ext cx="4323347" cy="3602036"/>
          </a:xfrm>
          <a:prstGeom prst="rect">
            <a:avLst/>
          </a:prstGeom>
        </p:spPr>
      </p:pic>
      <p:pic>
        <p:nvPicPr>
          <p:cNvPr id="13" name="Picture 12">
            <a:extLst>
              <a:ext uri="{FF2B5EF4-FFF2-40B4-BE49-F238E27FC236}">
                <a16:creationId xmlns:a16="http://schemas.microsoft.com/office/drawing/2014/main" id="{516A68F9-3C41-6490-ACB5-5572D9CC9935}"/>
              </a:ext>
            </a:extLst>
          </p:cNvPr>
          <p:cNvPicPr>
            <a:picLocks noChangeAspect="1"/>
          </p:cNvPicPr>
          <p:nvPr/>
        </p:nvPicPr>
        <p:blipFill>
          <a:blip r:embed="rId4"/>
          <a:stretch>
            <a:fillRect/>
          </a:stretch>
        </p:blipFill>
        <p:spPr>
          <a:xfrm>
            <a:off x="4083049" y="4054475"/>
            <a:ext cx="3785601" cy="2803525"/>
          </a:xfrm>
          <a:prstGeom prst="rect">
            <a:avLst/>
          </a:prstGeom>
        </p:spPr>
      </p:pic>
      <p:pic>
        <p:nvPicPr>
          <p:cNvPr id="15" name="Picture 14">
            <a:extLst>
              <a:ext uri="{FF2B5EF4-FFF2-40B4-BE49-F238E27FC236}">
                <a16:creationId xmlns:a16="http://schemas.microsoft.com/office/drawing/2014/main" id="{22365EF2-A637-4CED-2CE4-15B5D789C617}"/>
              </a:ext>
            </a:extLst>
          </p:cNvPr>
          <p:cNvPicPr>
            <a:picLocks noChangeAspect="1"/>
          </p:cNvPicPr>
          <p:nvPr/>
        </p:nvPicPr>
        <p:blipFill>
          <a:blip r:embed="rId5"/>
          <a:stretch>
            <a:fillRect/>
          </a:stretch>
        </p:blipFill>
        <p:spPr>
          <a:xfrm>
            <a:off x="0" y="3425"/>
            <a:ext cx="4083049" cy="4051049"/>
          </a:xfrm>
          <a:prstGeom prst="rect">
            <a:avLst/>
          </a:prstGeom>
        </p:spPr>
      </p:pic>
      <p:pic>
        <p:nvPicPr>
          <p:cNvPr id="17" name="Picture 16">
            <a:extLst>
              <a:ext uri="{FF2B5EF4-FFF2-40B4-BE49-F238E27FC236}">
                <a16:creationId xmlns:a16="http://schemas.microsoft.com/office/drawing/2014/main" id="{462157F1-8F77-139A-5E05-E0229F749D08}"/>
              </a:ext>
            </a:extLst>
          </p:cNvPr>
          <p:cNvPicPr>
            <a:picLocks noChangeAspect="1"/>
          </p:cNvPicPr>
          <p:nvPr/>
        </p:nvPicPr>
        <p:blipFill>
          <a:blip r:embed="rId6"/>
          <a:stretch>
            <a:fillRect/>
          </a:stretch>
        </p:blipFill>
        <p:spPr>
          <a:xfrm>
            <a:off x="4083047" y="-18135"/>
            <a:ext cx="3785601" cy="2618460"/>
          </a:xfrm>
          <a:prstGeom prst="rect">
            <a:avLst/>
          </a:prstGeom>
        </p:spPr>
      </p:pic>
      <p:pic>
        <p:nvPicPr>
          <p:cNvPr id="19" name="Picture 18">
            <a:extLst>
              <a:ext uri="{FF2B5EF4-FFF2-40B4-BE49-F238E27FC236}">
                <a16:creationId xmlns:a16="http://schemas.microsoft.com/office/drawing/2014/main" id="{DCD61B04-111B-79C6-FD88-53A52C0E3F81}"/>
              </a:ext>
            </a:extLst>
          </p:cNvPr>
          <p:cNvPicPr>
            <a:picLocks noChangeAspect="1"/>
          </p:cNvPicPr>
          <p:nvPr/>
        </p:nvPicPr>
        <p:blipFill>
          <a:blip r:embed="rId7"/>
          <a:stretch>
            <a:fillRect/>
          </a:stretch>
        </p:blipFill>
        <p:spPr>
          <a:xfrm>
            <a:off x="0" y="4007381"/>
            <a:ext cx="4083047" cy="2803525"/>
          </a:xfrm>
          <a:prstGeom prst="rect">
            <a:avLst/>
          </a:prstGeom>
        </p:spPr>
      </p:pic>
    </p:spTree>
    <p:extLst>
      <p:ext uri="{BB962C8B-B14F-4D97-AF65-F5344CB8AC3E}">
        <p14:creationId xmlns:p14="http://schemas.microsoft.com/office/powerpoint/2010/main" val="372211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D714-0AE8-C46C-35F2-34E84ACD48A2}"/>
              </a:ext>
            </a:extLst>
          </p:cNvPr>
          <p:cNvSpPr>
            <a:spLocks noGrp="1"/>
          </p:cNvSpPr>
          <p:nvPr>
            <p:ph type="title"/>
          </p:nvPr>
        </p:nvSpPr>
        <p:spPr>
          <a:xfrm>
            <a:off x="838200" y="1125704"/>
            <a:ext cx="10515600" cy="1325563"/>
          </a:xfrm>
        </p:spPr>
        <p:txBody>
          <a:bodyPr/>
          <a:lstStyle/>
          <a:p>
            <a:r>
              <a:rPr lang="en-US" sz="4400" dirty="0">
                <a:solidFill>
                  <a:srgbClr val="EF6321"/>
                </a:solidFill>
                <a:effectLst/>
                <a:latin typeface="HelveticaNeueLTW1G"/>
              </a:rPr>
              <a:t>Musical and Rhythmic Structure </a:t>
            </a:r>
            <a:endParaRPr lang="en-CN" dirty="0"/>
          </a:p>
        </p:txBody>
      </p:sp>
      <p:sp>
        <p:nvSpPr>
          <p:cNvPr id="3" name="Content Placeholder 2">
            <a:extLst>
              <a:ext uri="{FF2B5EF4-FFF2-40B4-BE49-F238E27FC236}">
                <a16:creationId xmlns:a16="http://schemas.microsoft.com/office/drawing/2014/main" id="{55686C0E-BB33-0429-D2B7-FF6F017AFC00}"/>
              </a:ext>
            </a:extLst>
          </p:cNvPr>
          <p:cNvSpPr>
            <a:spLocks noGrp="1"/>
          </p:cNvSpPr>
          <p:nvPr>
            <p:ph idx="1"/>
          </p:nvPr>
        </p:nvSpPr>
        <p:spPr>
          <a:xfrm>
            <a:off x="838200" y="2451267"/>
            <a:ext cx="10515600" cy="2866691"/>
          </a:xfrm>
        </p:spPr>
        <p:txBody>
          <a:bodyPr>
            <a:normAutofit/>
          </a:bodyPr>
          <a:lstStyle/>
          <a:p>
            <a:r>
              <a:rPr lang="en-US" sz="1800" dirty="0">
                <a:effectLst/>
                <a:latin typeface="HelveticaNeueLTW1G"/>
              </a:rPr>
              <a:t>Samba music is typically in 2/4 </a:t>
            </a:r>
            <a:r>
              <a:rPr lang="en-US" sz="1800" dirty="0" err="1">
                <a:effectLst/>
                <a:latin typeface="HelveticaNeueLTW1G"/>
              </a:rPr>
              <a:t>metre</a:t>
            </a:r>
            <a:r>
              <a:rPr lang="en-US" sz="1800" dirty="0">
                <a:effectLst/>
                <a:latin typeface="HelveticaNeueLTW1G"/>
              </a:rPr>
              <a:t>, comprising catchy eight-bar melodic phrases; </a:t>
            </a:r>
          </a:p>
          <a:p>
            <a:r>
              <a:rPr lang="en-US" sz="1800" dirty="0">
                <a:effectLst/>
                <a:latin typeface="HelveticaNeueLTW1G"/>
              </a:rPr>
              <a:t>in instrumental sambas these are typically performed either by a guitar, </a:t>
            </a:r>
            <a:r>
              <a:rPr lang="en-US" sz="1800" i="1" dirty="0">
                <a:effectLst/>
                <a:latin typeface="HelveticaNeueLTW1G"/>
              </a:rPr>
              <a:t>cavaquinho </a:t>
            </a:r>
            <a:r>
              <a:rPr lang="en-US" sz="1800" dirty="0">
                <a:effectLst/>
                <a:latin typeface="HelveticaNeueLTW1G"/>
              </a:rPr>
              <a:t>or mandolin. </a:t>
            </a:r>
          </a:p>
          <a:p>
            <a:r>
              <a:rPr lang="en-US" sz="1800" dirty="0">
                <a:effectLst/>
                <a:latin typeface="HelveticaNeueLTW1G"/>
              </a:rPr>
              <a:t>A key feature of samba is the </a:t>
            </a:r>
            <a:r>
              <a:rPr lang="en-US" sz="1800" b="1" dirty="0">
                <a:effectLst/>
                <a:latin typeface="HelveticaNeueLTW1G"/>
              </a:rPr>
              <a:t>percussion break </a:t>
            </a:r>
            <a:r>
              <a:rPr lang="en-US" sz="1800" dirty="0">
                <a:effectLst/>
                <a:latin typeface="HelveticaNeueLTW1G"/>
              </a:rPr>
              <a:t>known as </a:t>
            </a:r>
            <a:r>
              <a:rPr lang="en-US" sz="1800" b="1" i="1" dirty="0" err="1">
                <a:effectLst/>
                <a:latin typeface="HelveticaNeueLTW1G"/>
              </a:rPr>
              <a:t>paradinha</a:t>
            </a:r>
            <a:r>
              <a:rPr lang="en-US" sz="1800" b="1" i="1" dirty="0">
                <a:effectLst/>
                <a:latin typeface="HelveticaNeueLTW1G"/>
              </a:rPr>
              <a:t> </a:t>
            </a:r>
            <a:r>
              <a:rPr lang="en-US" sz="1800" dirty="0">
                <a:effectLst/>
                <a:latin typeface="HelveticaNeueLTW1G"/>
              </a:rPr>
              <a:t>(‘little stop’). They can be inserted between the verses and the song refrain. </a:t>
            </a:r>
          </a:p>
          <a:p>
            <a:r>
              <a:rPr lang="en-US" sz="1800" dirty="0">
                <a:effectLst/>
                <a:latin typeface="HelveticaNeueLTW1G"/>
              </a:rPr>
              <a:t>A song may also end on a </a:t>
            </a:r>
            <a:r>
              <a:rPr lang="en-US" sz="1800" i="1" dirty="0" err="1">
                <a:effectLst/>
                <a:latin typeface="HelveticaNeueLTW1G"/>
              </a:rPr>
              <a:t>paradinha</a:t>
            </a:r>
            <a:r>
              <a:rPr lang="en-US" sz="1800" dirty="0">
                <a:effectLst/>
                <a:latin typeface="HelveticaNeueLTW1G"/>
              </a:rPr>
              <a:t>. During these percussion breaks, the </a:t>
            </a:r>
            <a:r>
              <a:rPr lang="en-US" sz="1800" i="1" dirty="0" err="1">
                <a:effectLst/>
                <a:latin typeface="HelveticaNeueLTW1G"/>
              </a:rPr>
              <a:t>bateria</a:t>
            </a:r>
            <a:r>
              <a:rPr lang="en-US" sz="1800" i="1" dirty="0">
                <a:effectLst/>
                <a:latin typeface="HelveticaNeueLTW1G"/>
              </a:rPr>
              <a:t> </a:t>
            </a:r>
            <a:r>
              <a:rPr lang="en-US" sz="1800" dirty="0">
                <a:effectLst/>
                <a:latin typeface="HelveticaNeueLTW1G"/>
              </a:rPr>
              <a:t>stops the main samba </a:t>
            </a:r>
            <a:r>
              <a:rPr lang="en-US" sz="1800" b="1" dirty="0">
                <a:effectLst/>
                <a:latin typeface="HelveticaNeueLTW1G"/>
              </a:rPr>
              <a:t>groove </a:t>
            </a:r>
            <a:r>
              <a:rPr lang="en-US" sz="1800" dirty="0">
                <a:effectLst/>
                <a:latin typeface="HelveticaNeueLTW1G"/>
              </a:rPr>
              <a:t>to play a </a:t>
            </a:r>
            <a:r>
              <a:rPr lang="en-US" sz="1800" b="1" dirty="0">
                <a:effectLst/>
                <a:latin typeface="HelveticaNeueLTW1G"/>
              </a:rPr>
              <a:t>call and response </a:t>
            </a:r>
            <a:r>
              <a:rPr lang="en-US" sz="1800" dirty="0">
                <a:effectLst/>
                <a:latin typeface="HelveticaNeueLTW1G"/>
              </a:rPr>
              <a:t>phrase or to play a different rhythm. In these, the lead </a:t>
            </a:r>
            <a:r>
              <a:rPr lang="en-US" sz="1800" i="1" dirty="0" err="1">
                <a:effectLst/>
                <a:latin typeface="HelveticaNeueLTW1G"/>
              </a:rPr>
              <a:t>repinique</a:t>
            </a:r>
            <a:r>
              <a:rPr lang="en-US" sz="1800" i="1" dirty="0">
                <a:effectLst/>
                <a:latin typeface="HelveticaNeueLTW1G"/>
              </a:rPr>
              <a:t> </a:t>
            </a:r>
            <a:r>
              <a:rPr lang="en-US" sz="1800" dirty="0">
                <a:effectLst/>
                <a:latin typeface="HelveticaNeueLTW1G"/>
              </a:rPr>
              <a:t>plays the calls. Samba songs typically consist of introduction, verse and chorus. </a:t>
            </a:r>
            <a:endParaRPr lang="en-US" dirty="0"/>
          </a:p>
          <a:p>
            <a:r>
              <a:rPr lang="en-US" sz="1800" dirty="0">
                <a:effectLst/>
                <a:latin typeface="HelveticaNeueLTW1G"/>
              </a:rPr>
              <a:t>Samba rhythm is </a:t>
            </a:r>
            <a:r>
              <a:rPr lang="en-US" sz="1800" dirty="0" err="1">
                <a:effectLst/>
                <a:latin typeface="HelveticaNeueLTW1G"/>
              </a:rPr>
              <a:t>characterised</a:t>
            </a:r>
            <a:r>
              <a:rPr lang="en-US" sz="1800" dirty="0">
                <a:effectLst/>
                <a:latin typeface="HelveticaNeueLTW1G"/>
              </a:rPr>
              <a:t> by </a:t>
            </a:r>
            <a:r>
              <a:rPr lang="en-US" sz="1800" b="1" dirty="0">
                <a:effectLst/>
                <a:latin typeface="HelveticaNeueLTW1G"/>
              </a:rPr>
              <a:t>syncopated </a:t>
            </a:r>
            <a:r>
              <a:rPr lang="en-US" sz="1800" dirty="0">
                <a:effectLst/>
                <a:latin typeface="HelveticaNeueLTW1G"/>
              </a:rPr>
              <a:t>rhythms and a fast, energetic tempo. </a:t>
            </a:r>
          </a:p>
          <a:p>
            <a:pPr marL="0" indent="0">
              <a:buNone/>
            </a:pPr>
            <a:endParaRPr lang="en-CN" dirty="0"/>
          </a:p>
          <a:p>
            <a:pPr marL="0" indent="0">
              <a:buNone/>
            </a:pPr>
            <a:endParaRPr lang="en-CN" dirty="0"/>
          </a:p>
          <a:p>
            <a:pPr marL="0" indent="0">
              <a:buNone/>
            </a:pPr>
            <a:endParaRPr lang="en-CN" dirty="0"/>
          </a:p>
          <a:p>
            <a:pPr marL="0" indent="0">
              <a:buNone/>
            </a:pPr>
            <a:endParaRPr lang="en-CN" dirty="0"/>
          </a:p>
        </p:txBody>
      </p:sp>
    </p:spTree>
    <p:extLst>
      <p:ext uri="{BB962C8B-B14F-4D97-AF65-F5344CB8AC3E}">
        <p14:creationId xmlns:p14="http://schemas.microsoft.com/office/powerpoint/2010/main" val="139591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B954-B75A-DFF9-32E6-FCA7C80B7250}"/>
              </a:ext>
            </a:extLst>
          </p:cNvPr>
          <p:cNvSpPr>
            <a:spLocks noGrp="1"/>
          </p:cNvSpPr>
          <p:nvPr>
            <p:ph type="title"/>
          </p:nvPr>
        </p:nvSpPr>
        <p:spPr/>
        <p:txBody>
          <a:bodyPr/>
          <a:lstStyle/>
          <a:p>
            <a:endParaRPr lang="en-CN" dirty="0"/>
          </a:p>
        </p:txBody>
      </p:sp>
      <p:pic>
        <p:nvPicPr>
          <p:cNvPr id="4" name="Online Media 3" descr="Paradinhas in samba">
            <a:hlinkClick r:id="" action="ppaction://media"/>
            <a:extLst>
              <a:ext uri="{FF2B5EF4-FFF2-40B4-BE49-F238E27FC236}">
                <a16:creationId xmlns:a16="http://schemas.microsoft.com/office/drawing/2014/main" id="{4797C218-1794-EF8F-8F2C-2784F760E386}"/>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98491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D714-0AE8-C46C-35F2-34E84ACD48A2}"/>
              </a:ext>
            </a:extLst>
          </p:cNvPr>
          <p:cNvSpPr>
            <a:spLocks noGrp="1"/>
          </p:cNvSpPr>
          <p:nvPr>
            <p:ph type="title"/>
          </p:nvPr>
        </p:nvSpPr>
        <p:spPr>
          <a:xfrm>
            <a:off x="838200" y="815974"/>
            <a:ext cx="10515600" cy="1325563"/>
          </a:xfrm>
        </p:spPr>
        <p:txBody>
          <a:bodyPr/>
          <a:lstStyle/>
          <a:p>
            <a:r>
              <a:rPr lang="en-US" sz="4400" dirty="0">
                <a:solidFill>
                  <a:srgbClr val="EF6321"/>
                </a:solidFill>
                <a:effectLst/>
                <a:latin typeface="HelveticaNeueLTW1G"/>
              </a:rPr>
              <a:t>Musical and Rhythmic Structure </a:t>
            </a:r>
            <a:endParaRPr lang="en-CN" dirty="0"/>
          </a:p>
        </p:txBody>
      </p:sp>
      <p:sp>
        <p:nvSpPr>
          <p:cNvPr id="3" name="Content Placeholder 2">
            <a:extLst>
              <a:ext uri="{FF2B5EF4-FFF2-40B4-BE49-F238E27FC236}">
                <a16:creationId xmlns:a16="http://schemas.microsoft.com/office/drawing/2014/main" id="{55686C0E-BB33-0429-D2B7-FF6F017AFC00}"/>
              </a:ext>
            </a:extLst>
          </p:cNvPr>
          <p:cNvSpPr>
            <a:spLocks noGrp="1"/>
          </p:cNvSpPr>
          <p:nvPr>
            <p:ph idx="1"/>
          </p:nvPr>
        </p:nvSpPr>
        <p:spPr>
          <a:xfrm>
            <a:off x="838200" y="2141537"/>
            <a:ext cx="10278979" cy="4351338"/>
          </a:xfrm>
        </p:spPr>
        <p:txBody>
          <a:bodyPr>
            <a:normAutofit/>
          </a:bodyPr>
          <a:lstStyle/>
          <a:p>
            <a:r>
              <a:rPr lang="en-US" sz="1800" dirty="0">
                <a:effectLst/>
                <a:latin typeface="HelveticaNeueLTW1G"/>
              </a:rPr>
              <a:t>The percussion instruments in the </a:t>
            </a:r>
            <a:r>
              <a:rPr lang="en-US" sz="1800" i="1" dirty="0" err="1">
                <a:effectLst/>
                <a:latin typeface="HelveticaNeueLTW1G"/>
              </a:rPr>
              <a:t>bateria</a:t>
            </a:r>
            <a:r>
              <a:rPr lang="en-US" sz="1800" i="1" dirty="0">
                <a:effectLst/>
                <a:latin typeface="HelveticaNeueLTW1G"/>
              </a:rPr>
              <a:t> </a:t>
            </a:r>
            <a:r>
              <a:rPr lang="en-US" sz="1800" dirty="0">
                <a:effectLst/>
                <a:latin typeface="HelveticaNeueLTW1G"/>
              </a:rPr>
              <a:t>combine to produce a dense </a:t>
            </a:r>
            <a:r>
              <a:rPr lang="en-US" sz="1800" b="1" dirty="0">
                <a:effectLst/>
                <a:latin typeface="HelveticaNeueLTW1G"/>
              </a:rPr>
              <a:t>polyrhythmic </a:t>
            </a:r>
            <a:r>
              <a:rPr lang="en-US" sz="1800" dirty="0">
                <a:effectLst/>
                <a:latin typeface="HelveticaNeueLTW1G"/>
              </a:rPr>
              <a:t>texture. In the Rio de Janeiro-style Carnival samba, three </a:t>
            </a:r>
            <a:r>
              <a:rPr lang="en-US" sz="1800" dirty="0" err="1">
                <a:effectLst/>
                <a:latin typeface="HelveticaNeueLTW1G"/>
              </a:rPr>
              <a:t>surdo</a:t>
            </a:r>
            <a:r>
              <a:rPr lang="en-US" sz="1800" dirty="0">
                <a:effectLst/>
                <a:latin typeface="HelveticaNeueLTW1G"/>
              </a:rPr>
              <a:t> drums create a distinctive pattern which propels and drives the music. </a:t>
            </a:r>
          </a:p>
          <a:p>
            <a:r>
              <a:rPr lang="en-US" sz="1800" dirty="0">
                <a:effectLst/>
                <a:latin typeface="HelveticaNeueLTW1G"/>
              </a:rPr>
              <a:t>The largest and deepest-pitched </a:t>
            </a:r>
            <a:r>
              <a:rPr lang="en-US" sz="1800" dirty="0" err="1">
                <a:effectLst/>
                <a:latin typeface="HelveticaNeueLTW1G"/>
              </a:rPr>
              <a:t>surdo</a:t>
            </a:r>
            <a:r>
              <a:rPr lang="en-US" sz="1800" dirty="0">
                <a:effectLst/>
                <a:latin typeface="HelveticaNeueLTW1G"/>
              </a:rPr>
              <a:t> (the ‘</a:t>
            </a:r>
            <a:r>
              <a:rPr lang="en-US" sz="1800" dirty="0" err="1">
                <a:effectLst/>
                <a:latin typeface="HelveticaNeueLTW1G"/>
              </a:rPr>
              <a:t>primeira</a:t>
            </a:r>
            <a:r>
              <a:rPr lang="en-US" sz="1800" dirty="0">
                <a:effectLst/>
                <a:latin typeface="HelveticaNeueLTW1G"/>
              </a:rPr>
              <a:t>’/first part) provides the pulse or rhythmic reference for the entire </a:t>
            </a:r>
            <a:r>
              <a:rPr lang="en-US" sz="1800" i="1" dirty="0" err="1">
                <a:effectLst/>
                <a:latin typeface="HelveticaNeueLTW1G"/>
              </a:rPr>
              <a:t>bateria</a:t>
            </a:r>
            <a:r>
              <a:rPr lang="en-US" sz="1800" dirty="0">
                <a:effectLst/>
                <a:latin typeface="HelveticaNeueLTW1G"/>
              </a:rPr>
              <a:t>. </a:t>
            </a:r>
          </a:p>
          <a:p>
            <a:r>
              <a:rPr lang="en-US" sz="1800" dirty="0">
                <a:effectLst/>
                <a:latin typeface="HelveticaNeueLTW1G"/>
              </a:rPr>
              <a:t>It plays beat 2 of the duple </a:t>
            </a:r>
            <a:r>
              <a:rPr lang="en-US" sz="1800" dirty="0" err="1">
                <a:effectLst/>
                <a:latin typeface="HelveticaNeueLTW1G"/>
              </a:rPr>
              <a:t>metre</a:t>
            </a:r>
            <a:r>
              <a:rPr lang="en-US" sz="1800" dirty="0">
                <a:effectLst/>
                <a:latin typeface="HelveticaNeueLTW1G"/>
              </a:rPr>
              <a:t> and may also sound pick-up notes to start the music. T</a:t>
            </a:r>
          </a:p>
          <a:p>
            <a:r>
              <a:rPr lang="en-US" sz="1800" dirty="0">
                <a:effectLst/>
                <a:latin typeface="HelveticaNeueLTW1G"/>
              </a:rPr>
              <a:t>he </a:t>
            </a:r>
            <a:r>
              <a:rPr lang="en-US" sz="1800" dirty="0" err="1">
                <a:effectLst/>
                <a:latin typeface="HelveticaNeueLTW1G"/>
              </a:rPr>
              <a:t>primeira</a:t>
            </a:r>
            <a:r>
              <a:rPr lang="en-US" sz="1800" dirty="0">
                <a:effectLst/>
                <a:latin typeface="HelveticaNeueLTW1G"/>
              </a:rPr>
              <a:t> is answered by a slightly smaller and higher-pitched ‘</a:t>
            </a:r>
            <a:r>
              <a:rPr lang="en-US" sz="1800" dirty="0" err="1">
                <a:effectLst/>
                <a:latin typeface="HelveticaNeueLTW1G"/>
              </a:rPr>
              <a:t>segunda</a:t>
            </a:r>
            <a:r>
              <a:rPr lang="en-US" sz="1800" dirty="0">
                <a:effectLst/>
                <a:latin typeface="HelveticaNeueLTW1G"/>
              </a:rPr>
              <a:t>’/second </a:t>
            </a:r>
            <a:r>
              <a:rPr lang="en-US" sz="1800" dirty="0" err="1">
                <a:effectLst/>
                <a:latin typeface="HelveticaNeueLTW1G"/>
              </a:rPr>
              <a:t>surdo</a:t>
            </a:r>
            <a:r>
              <a:rPr lang="en-US" sz="1800" dirty="0">
                <a:effectLst/>
                <a:latin typeface="HelveticaNeueLTW1G"/>
              </a:rPr>
              <a:t> which sounds beat 1 of the basic 1, 2 rhythm of samba. </a:t>
            </a:r>
          </a:p>
          <a:p>
            <a:r>
              <a:rPr lang="en-US" sz="1800" dirty="0">
                <a:effectLst/>
                <a:latin typeface="HelveticaNeueLTW1G"/>
              </a:rPr>
              <a:t>A third </a:t>
            </a:r>
            <a:r>
              <a:rPr lang="en-US" sz="1800" dirty="0" err="1">
                <a:effectLst/>
                <a:latin typeface="HelveticaNeueLTW1G"/>
              </a:rPr>
              <a:t>surdo</a:t>
            </a:r>
            <a:r>
              <a:rPr lang="en-US" sz="1800" dirty="0">
                <a:effectLst/>
                <a:latin typeface="HelveticaNeueLTW1G"/>
              </a:rPr>
              <a:t> known as ‘</a:t>
            </a:r>
            <a:r>
              <a:rPr lang="en-US" sz="1800" dirty="0" err="1">
                <a:effectLst/>
                <a:latin typeface="HelveticaNeueLTW1G"/>
              </a:rPr>
              <a:t>terceira</a:t>
            </a:r>
            <a:r>
              <a:rPr lang="en-US" sz="1800" dirty="0">
                <a:effectLst/>
                <a:latin typeface="HelveticaNeueLTW1G"/>
              </a:rPr>
              <a:t>’/third part is played on the smallest and highest-pitched </a:t>
            </a:r>
            <a:r>
              <a:rPr lang="en-US" sz="1800" dirty="0" err="1">
                <a:effectLst/>
                <a:latin typeface="HelveticaNeueLTW1G"/>
              </a:rPr>
              <a:t>surdo</a:t>
            </a:r>
            <a:r>
              <a:rPr lang="en-US" sz="1800" dirty="0">
                <a:effectLst/>
                <a:latin typeface="HelveticaNeueLTW1G"/>
              </a:rPr>
              <a:t>.</a:t>
            </a:r>
          </a:p>
          <a:p>
            <a:r>
              <a:rPr lang="en-US" sz="1800" dirty="0">
                <a:effectLst/>
                <a:latin typeface="HelveticaNeueLTW1G"/>
              </a:rPr>
              <a:t> The </a:t>
            </a:r>
            <a:r>
              <a:rPr lang="en-US" sz="1800" dirty="0" err="1">
                <a:effectLst/>
                <a:latin typeface="HelveticaNeueLTW1G"/>
              </a:rPr>
              <a:t>terceira</a:t>
            </a:r>
            <a:r>
              <a:rPr lang="en-US" sz="1800" dirty="0">
                <a:effectLst/>
                <a:latin typeface="HelveticaNeueLTW1G"/>
              </a:rPr>
              <a:t> part consists of more complex patterns that provide fills and syncopations, ‘cutting’ across the basic pulse created by the other two </a:t>
            </a:r>
            <a:r>
              <a:rPr lang="en-US" sz="1800" dirty="0" err="1">
                <a:effectLst/>
                <a:latin typeface="HelveticaNeueLTW1G"/>
              </a:rPr>
              <a:t>surdo</a:t>
            </a:r>
            <a:r>
              <a:rPr lang="en-US" sz="1800" dirty="0">
                <a:effectLst/>
                <a:latin typeface="HelveticaNeueLTW1G"/>
              </a:rPr>
              <a:t> parts. Terceira patterns provide the important ‘swing’ feel of the </a:t>
            </a:r>
            <a:r>
              <a:rPr lang="en-US" sz="1800" i="1" dirty="0" err="1">
                <a:effectLst/>
                <a:latin typeface="HelveticaNeueLTW1G"/>
              </a:rPr>
              <a:t>bateria</a:t>
            </a:r>
            <a:r>
              <a:rPr lang="en-US" sz="1800" dirty="0">
                <a:effectLst/>
                <a:latin typeface="HelveticaNeueLTW1G"/>
              </a:rPr>
              <a:t>. </a:t>
            </a:r>
            <a:endParaRPr lang="en-US" dirty="0"/>
          </a:p>
          <a:p>
            <a:endParaRPr lang="en-CN" dirty="0"/>
          </a:p>
        </p:txBody>
      </p:sp>
    </p:spTree>
    <p:extLst>
      <p:ext uri="{BB962C8B-B14F-4D97-AF65-F5344CB8AC3E}">
        <p14:creationId xmlns:p14="http://schemas.microsoft.com/office/powerpoint/2010/main" val="45977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49E6-E321-9283-F881-D13706060909}"/>
              </a:ext>
            </a:extLst>
          </p:cNvPr>
          <p:cNvSpPr>
            <a:spLocks noGrp="1"/>
          </p:cNvSpPr>
          <p:nvPr>
            <p:ph type="title"/>
          </p:nvPr>
        </p:nvSpPr>
        <p:spPr/>
        <p:txBody>
          <a:bodyPr/>
          <a:lstStyle/>
          <a:p>
            <a:endParaRPr lang="en-CN"/>
          </a:p>
        </p:txBody>
      </p:sp>
      <p:pic>
        <p:nvPicPr>
          <p:cNvPr id="5" name="Content Placeholder 4">
            <a:extLst>
              <a:ext uri="{FF2B5EF4-FFF2-40B4-BE49-F238E27FC236}">
                <a16:creationId xmlns:a16="http://schemas.microsoft.com/office/drawing/2014/main" id="{2A769DC4-128A-69EC-8D0E-AE6726E2DD40}"/>
              </a:ext>
            </a:extLst>
          </p:cNvPr>
          <p:cNvPicPr>
            <a:picLocks noGrp="1" noChangeAspect="1"/>
          </p:cNvPicPr>
          <p:nvPr>
            <p:ph idx="1"/>
          </p:nvPr>
        </p:nvPicPr>
        <p:blipFill>
          <a:blip r:embed="rId2"/>
          <a:stretch>
            <a:fillRect/>
          </a:stretch>
        </p:blipFill>
        <p:spPr>
          <a:xfrm>
            <a:off x="2099510" y="2121378"/>
            <a:ext cx="7992979" cy="3131912"/>
          </a:xfrm>
        </p:spPr>
      </p:pic>
    </p:spTree>
    <p:extLst>
      <p:ext uri="{BB962C8B-B14F-4D97-AF65-F5344CB8AC3E}">
        <p14:creationId xmlns:p14="http://schemas.microsoft.com/office/powerpoint/2010/main" val="1396849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75938-0C18-58C1-D9C6-4D8E2D6F9226}"/>
              </a:ext>
            </a:extLst>
          </p:cNvPr>
          <p:cNvSpPr>
            <a:spLocks noGrp="1"/>
          </p:cNvSpPr>
          <p:nvPr>
            <p:ph idx="1"/>
          </p:nvPr>
        </p:nvSpPr>
        <p:spPr/>
        <p:txBody>
          <a:bodyPr/>
          <a:lstStyle/>
          <a:p>
            <a:r>
              <a:rPr lang="en-US" sz="1800" dirty="0">
                <a:effectLst/>
                <a:latin typeface="HelveticaNeueLTW1G"/>
              </a:rPr>
              <a:t>Each samba school has its own </a:t>
            </a:r>
            <a:r>
              <a:rPr lang="en-US" sz="1800" i="1" dirty="0" err="1">
                <a:effectLst/>
                <a:latin typeface="HelveticaNeueLTW1G"/>
              </a:rPr>
              <a:t>terceira</a:t>
            </a:r>
            <a:r>
              <a:rPr lang="en-US" sz="1800" i="1" dirty="0">
                <a:effectLst/>
                <a:latin typeface="HelveticaNeueLTW1G"/>
              </a:rPr>
              <a:t> </a:t>
            </a:r>
            <a:r>
              <a:rPr lang="en-US" sz="1800" dirty="0">
                <a:effectLst/>
                <a:latin typeface="HelveticaNeueLTW1G"/>
              </a:rPr>
              <a:t>rhythmic pattern. When there is a rest in the </a:t>
            </a:r>
            <a:r>
              <a:rPr lang="en-US" sz="1800" dirty="0" err="1">
                <a:effectLst/>
                <a:latin typeface="HelveticaNeueLTW1G"/>
              </a:rPr>
              <a:t>surdo</a:t>
            </a:r>
            <a:r>
              <a:rPr lang="en-US" sz="1800" dirty="0">
                <a:effectLst/>
                <a:latin typeface="HelveticaNeueLTW1G"/>
              </a:rPr>
              <a:t> rhythms, the non- mallet hand creates a soft dampened sound by holding the fingertips flat on the drumhead. </a:t>
            </a:r>
            <a:endParaRPr lang="en-US" dirty="0"/>
          </a:p>
          <a:p>
            <a:r>
              <a:rPr lang="en-US" sz="1800" dirty="0">
                <a:effectLst/>
                <a:latin typeface="HelveticaNeueLTW1G"/>
              </a:rPr>
              <a:t>The </a:t>
            </a:r>
            <a:r>
              <a:rPr lang="en-US" sz="1800" i="1" dirty="0">
                <a:effectLst/>
                <a:latin typeface="HelveticaNeueLTW1G"/>
              </a:rPr>
              <a:t>agogô </a:t>
            </a:r>
            <a:r>
              <a:rPr lang="en-US" sz="1800" dirty="0">
                <a:effectLst/>
                <a:latin typeface="HelveticaNeueLTW1G"/>
              </a:rPr>
              <a:t>bell typically plays a simple duple </a:t>
            </a:r>
            <a:r>
              <a:rPr lang="en-US" sz="1800" dirty="0" err="1">
                <a:effectLst/>
                <a:latin typeface="HelveticaNeueLTW1G"/>
              </a:rPr>
              <a:t>metre</a:t>
            </a:r>
            <a:r>
              <a:rPr lang="en-US" sz="1800" dirty="0">
                <a:effectLst/>
                <a:latin typeface="HelveticaNeueLTW1G"/>
              </a:rPr>
              <a:t> rhythm. Ex. 5 A typical pattern played by the </a:t>
            </a:r>
            <a:r>
              <a:rPr lang="en-US" sz="1800" i="1" dirty="0">
                <a:effectLst/>
                <a:latin typeface="HelveticaNeueLTW1G"/>
              </a:rPr>
              <a:t>agogô </a:t>
            </a:r>
            <a:r>
              <a:rPr lang="en-US" sz="1800" dirty="0">
                <a:effectLst/>
                <a:latin typeface="HelveticaNeueLTW1G"/>
              </a:rPr>
              <a:t>(Howard 2019) </a:t>
            </a:r>
            <a:endParaRPr lang="en-US" dirty="0"/>
          </a:p>
          <a:p>
            <a:endParaRPr lang="en-CN" dirty="0"/>
          </a:p>
        </p:txBody>
      </p:sp>
      <p:pic>
        <p:nvPicPr>
          <p:cNvPr id="5" name="Picture 4">
            <a:extLst>
              <a:ext uri="{FF2B5EF4-FFF2-40B4-BE49-F238E27FC236}">
                <a16:creationId xmlns:a16="http://schemas.microsoft.com/office/drawing/2014/main" id="{0DCC22B4-D49F-7E2F-04AC-6D5FD5241B15}"/>
              </a:ext>
            </a:extLst>
          </p:cNvPr>
          <p:cNvPicPr>
            <a:picLocks noChangeAspect="1"/>
          </p:cNvPicPr>
          <p:nvPr/>
        </p:nvPicPr>
        <p:blipFill>
          <a:blip r:embed="rId2"/>
          <a:stretch>
            <a:fillRect/>
          </a:stretch>
        </p:blipFill>
        <p:spPr>
          <a:xfrm>
            <a:off x="2052051" y="4001294"/>
            <a:ext cx="7772400" cy="1235704"/>
          </a:xfrm>
          <a:prstGeom prst="rect">
            <a:avLst/>
          </a:prstGeom>
        </p:spPr>
      </p:pic>
    </p:spTree>
    <p:extLst>
      <p:ext uri="{BB962C8B-B14F-4D97-AF65-F5344CB8AC3E}">
        <p14:creationId xmlns:p14="http://schemas.microsoft.com/office/powerpoint/2010/main" val="256017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C75F5B-24E8-EF61-2BE5-739B89F59D6C}"/>
              </a:ext>
            </a:extLst>
          </p:cNvPr>
          <p:cNvPicPr>
            <a:picLocks noGrp="1" noChangeAspect="1"/>
          </p:cNvPicPr>
          <p:nvPr>
            <p:ph idx="1"/>
          </p:nvPr>
        </p:nvPicPr>
        <p:blipFill>
          <a:blip r:embed="rId2"/>
          <a:stretch>
            <a:fillRect/>
          </a:stretch>
        </p:blipFill>
        <p:spPr>
          <a:xfrm>
            <a:off x="838200" y="1817009"/>
            <a:ext cx="10515600" cy="2814907"/>
          </a:xfrm>
        </p:spPr>
      </p:pic>
    </p:spTree>
    <p:extLst>
      <p:ext uri="{BB962C8B-B14F-4D97-AF65-F5344CB8AC3E}">
        <p14:creationId xmlns:p14="http://schemas.microsoft.com/office/powerpoint/2010/main" val="30629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B3B853-7BC8-9418-4624-A4A7B78626CA}"/>
              </a:ext>
            </a:extLst>
          </p:cNvPr>
          <p:cNvPicPr>
            <a:picLocks noGrp="1" noChangeAspect="1"/>
          </p:cNvPicPr>
          <p:nvPr>
            <p:ph idx="1"/>
          </p:nvPr>
        </p:nvPicPr>
        <p:blipFill>
          <a:blip r:embed="rId2"/>
          <a:stretch>
            <a:fillRect/>
          </a:stretch>
        </p:blipFill>
        <p:spPr>
          <a:xfrm>
            <a:off x="1018673" y="1937633"/>
            <a:ext cx="10515600" cy="2982734"/>
          </a:xfrm>
        </p:spPr>
      </p:pic>
    </p:spTree>
    <p:extLst>
      <p:ext uri="{BB962C8B-B14F-4D97-AF65-F5344CB8AC3E}">
        <p14:creationId xmlns:p14="http://schemas.microsoft.com/office/powerpoint/2010/main" val="93983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A4969-0A56-6FB1-200C-566026A250EA}"/>
              </a:ext>
            </a:extLst>
          </p:cNvPr>
          <p:cNvSpPr>
            <a:spLocks noGrp="1"/>
          </p:cNvSpPr>
          <p:nvPr>
            <p:ph type="title"/>
          </p:nvPr>
        </p:nvSpPr>
        <p:spPr>
          <a:xfrm>
            <a:off x="838200" y="2766218"/>
            <a:ext cx="10515600" cy="1325563"/>
          </a:xfrm>
        </p:spPr>
        <p:txBody>
          <a:bodyPr/>
          <a:lstStyle/>
          <a:p>
            <a:pPr algn="ctr"/>
            <a:r>
              <a:rPr lang="en-US" sz="4400" dirty="0">
                <a:effectLst/>
                <a:latin typeface="HelveticaNeueLTW1G"/>
              </a:rPr>
              <a:t>Performance context </a:t>
            </a:r>
            <a:br>
              <a:rPr lang="en-US" dirty="0"/>
            </a:br>
            <a:endParaRPr lang="en-CN" dirty="0"/>
          </a:p>
        </p:txBody>
      </p:sp>
    </p:spTree>
    <p:extLst>
      <p:ext uri="{BB962C8B-B14F-4D97-AF65-F5344CB8AC3E}">
        <p14:creationId xmlns:p14="http://schemas.microsoft.com/office/powerpoint/2010/main" val="26068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C419-1C1E-4EBA-5739-62D39E1D8493}"/>
              </a:ext>
            </a:extLst>
          </p:cNvPr>
          <p:cNvSpPr>
            <a:spLocks noGrp="1"/>
          </p:cNvSpPr>
          <p:nvPr>
            <p:ph type="title"/>
          </p:nvPr>
        </p:nvSpPr>
        <p:spPr/>
        <p:txBody>
          <a:bodyPr/>
          <a:lstStyle/>
          <a:p>
            <a:r>
              <a:rPr lang="en-CN" dirty="0"/>
              <a:t>Performance Context</a:t>
            </a:r>
          </a:p>
        </p:txBody>
      </p:sp>
      <p:sp>
        <p:nvSpPr>
          <p:cNvPr id="3" name="Content Placeholder 2">
            <a:extLst>
              <a:ext uri="{FF2B5EF4-FFF2-40B4-BE49-F238E27FC236}">
                <a16:creationId xmlns:a16="http://schemas.microsoft.com/office/drawing/2014/main" id="{CDE61346-11C9-FFF2-9AC5-3344D548AC58}"/>
              </a:ext>
            </a:extLst>
          </p:cNvPr>
          <p:cNvSpPr>
            <a:spLocks noGrp="1"/>
          </p:cNvSpPr>
          <p:nvPr>
            <p:ph idx="1"/>
          </p:nvPr>
        </p:nvSpPr>
        <p:spPr/>
        <p:txBody>
          <a:bodyPr/>
          <a:lstStyle/>
          <a:p>
            <a:r>
              <a:rPr lang="en-US" sz="1800" dirty="0">
                <a:effectLst/>
                <a:latin typeface="HelveticaNeueLTW1G"/>
              </a:rPr>
              <a:t>Samba is performed in the pre-Lenten street Carnival celebrations which culminate in the three days preceding Ash Wednesday. </a:t>
            </a:r>
          </a:p>
          <a:p>
            <a:r>
              <a:rPr lang="en-US" sz="1800" dirty="0">
                <a:effectLst/>
                <a:latin typeface="HelveticaNeueLTW1G"/>
              </a:rPr>
              <a:t>Carnival season typically lasts four or five days. Merry-making, singing and dancing and a parade in which participating groups wear extravagant costumes to mark this celebration. </a:t>
            </a:r>
          </a:p>
          <a:p>
            <a:r>
              <a:rPr lang="en-US" sz="1800" i="1" dirty="0" err="1">
                <a:effectLst/>
                <a:latin typeface="HelveticaNeueLTW1G"/>
              </a:rPr>
              <a:t>Sambistas</a:t>
            </a:r>
            <a:r>
              <a:rPr lang="en-US" sz="1800" i="1" dirty="0">
                <a:effectLst/>
                <a:latin typeface="HelveticaNeueLTW1G"/>
              </a:rPr>
              <a:t> </a:t>
            </a:r>
            <a:r>
              <a:rPr lang="en-US" sz="1800" dirty="0">
                <a:effectLst/>
                <a:latin typeface="HelveticaNeueLTW1G"/>
              </a:rPr>
              <a:t>dance through the city streets followed by batteries of deafening percussion. </a:t>
            </a:r>
          </a:p>
          <a:p>
            <a:r>
              <a:rPr lang="en-US" sz="1800" dirty="0">
                <a:effectLst/>
                <a:latin typeface="HelveticaNeueLTW1G"/>
              </a:rPr>
              <a:t>Samba schools compete for prizes based on their music performance, dance choreography and costumes. </a:t>
            </a:r>
          </a:p>
          <a:p>
            <a:r>
              <a:rPr lang="en-US" sz="1800" dirty="0">
                <a:effectLst/>
                <a:latin typeface="HelveticaNeueLTW1G"/>
              </a:rPr>
              <a:t>Each school’s performance is </a:t>
            </a:r>
            <a:r>
              <a:rPr lang="en-US" sz="1800" dirty="0" err="1">
                <a:effectLst/>
                <a:latin typeface="HelveticaNeueLTW1G"/>
              </a:rPr>
              <a:t>centred</a:t>
            </a:r>
            <a:r>
              <a:rPr lang="en-US" sz="1800" dirty="0">
                <a:effectLst/>
                <a:latin typeface="HelveticaNeueLTW1G"/>
              </a:rPr>
              <a:t> around a specific theme, typically one that promotes Brazilian identity and revolves around national, historical or political figures and events. </a:t>
            </a:r>
            <a:endParaRPr lang="en-US" dirty="0"/>
          </a:p>
          <a:p>
            <a:r>
              <a:rPr lang="en-US" sz="1800" dirty="0">
                <a:effectLst/>
                <a:latin typeface="HelveticaNeueLTW1G"/>
              </a:rPr>
              <a:t>By the mid-1920s, the growing record industry was producing recordings of samba and its music was played on radio stations, increasing its popularity both nationally and abroad. </a:t>
            </a:r>
            <a:endParaRPr lang="en-US" dirty="0"/>
          </a:p>
          <a:p>
            <a:endParaRPr lang="en-CN" dirty="0"/>
          </a:p>
        </p:txBody>
      </p:sp>
    </p:spTree>
    <p:extLst>
      <p:ext uri="{BB962C8B-B14F-4D97-AF65-F5344CB8AC3E}">
        <p14:creationId xmlns:p14="http://schemas.microsoft.com/office/powerpoint/2010/main" val="183853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4A24-15C6-D0F4-5EC5-D6CD5599CFB6}"/>
              </a:ext>
            </a:extLst>
          </p:cNvPr>
          <p:cNvSpPr>
            <a:spLocks noGrp="1"/>
          </p:cNvSpPr>
          <p:nvPr>
            <p:ph type="title"/>
          </p:nvPr>
        </p:nvSpPr>
        <p:spPr>
          <a:xfrm>
            <a:off x="838200" y="2766218"/>
            <a:ext cx="10515600" cy="1325563"/>
          </a:xfrm>
        </p:spPr>
        <p:txBody>
          <a:bodyPr/>
          <a:lstStyle/>
          <a:p>
            <a:pPr algn="ctr"/>
            <a:r>
              <a:rPr lang="en-US" sz="4400" dirty="0">
                <a:effectLst/>
                <a:latin typeface="HelveticaNeueLTW1G"/>
              </a:rPr>
              <a:t>Socio-political context </a:t>
            </a:r>
            <a:br>
              <a:rPr lang="en-US" dirty="0"/>
            </a:br>
            <a:endParaRPr lang="en-CN" dirty="0"/>
          </a:p>
        </p:txBody>
      </p:sp>
    </p:spTree>
    <p:extLst>
      <p:ext uri="{BB962C8B-B14F-4D97-AF65-F5344CB8AC3E}">
        <p14:creationId xmlns:p14="http://schemas.microsoft.com/office/powerpoint/2010/main" val="290014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8ED8-2865-1B4F-573A-2371B5B86A92}"/>
              </a:ext>
            </a:extLst>
          </p:cNvPr>
          <p:cNvSpPr>
            <a:spLocks noGrp="1"/>
          </p:cNvSpPr>
          <p:nvPr>
            <p:ph type="title"/>
          </p:nvPr>
        </p:nvSpPr>
        <p:spPr/>
        <p:txBody>
          <a:bodyPr/>
          <a:lstStyle/>
          <a:p>
            <a:r>
              <a:rPr lang="en-CN" dirty="0"/>
              <a:t>Samba Context</a:t>
            </a:r>
          </a:p>
        </p:txBody>
      </p:sp>
      <p:sp>
        <p:nvSpPr>
          <p:cNvPr id="3" name="Content Placeholder 2">
            <a:extLst>
              <a:ext uri="{FF2B5EF4-FFF2-40B4-BE49-F238E27FC236}">
                <a16:creationId xmlns:a16="http://schemas.microsoft.com/office/drawing/2014/main" id="{FCAF9F7C-2854-757E-CCBC-F62CD4B937D1}"/>
              </a:ext>
            </a:extLst>
          </p:cNvPr>
          <p:cNvSpPr>
            <a:spLocks noGrp="1"/>
          </p:cNvSpPr>
          <p:nvPr>
            <p:ph idx="1"/>
          </p:nvPr>
        </p:nvSpPr>
        <p:spPr/>
        <p:txBody>
          <a:bodyPr>
            <a:normAutofit fontScale="92500"/>
          </a:bodyPr>
          <a:lstStyle/>
          <a:p>
            <a:r>
              <a:rPr lang="en-US" sz="1800" dirty="0">
                <a:effectLst/>
                <a:latin typeface="HelveticaNeueLTW1G"/>
              </a:rPr>
              <a:t>Samba is an Afro-Brazilian form of clamorous dance music that is associated characteristically with the </a:t>
            </a:r>
            <a:r>
              <a:rPr lang="en-US" sz="1800" b="1" dirty="0">
                <a:effectLst/>
                <a:latin typeface="HelveticaNeueLTW1G"/>
              </a:rPr>
              <a:t>carnival </a:t>
            </a:r>
            <a:r>
              <a:rPr lang="en-US" sz="1800" dirty="0">
                <a:effectLst/>
                <a:latin typeface="HelveticaNeueLTW1G"/>
              </a:rPr>
              <a:t>context. </a:t>
            </a:r>
          </a:p>
          <a:p>
            <a:r>
              <a:rPr lang="en-US" sz="1800" dirty="0">
                <a:effectLst/>
                <a:latin typeface="HelveticaNeueLTW1G"/>
              </a:rPr>
              <a:t>The samba of Rio de Janeiro developed between the late 1920s and the early 1940s from traditional forms of samba that had been </a:t>
            </a:r>
            <a:r>
              <a:rPr lang="en-US" sz="1800" dirty="0" err="1">
                <a:effectLst/>
                <a:latin typeface="HelveticaNeueLTW1G"/>
              </a:rPr>
              <a:t>practised</a:t>
            </a:r>
            <a:r>
              <a:rPr lang="en-US" sz="1800" dirty="0">
                <a:effectLst/>
                <a:latin typeface="HelveticaNeueLTW1G"/>
              </a:rPr>
              <a:t> in the north-eastern state of Bahia, a region which saw the arrival of the first African slaves brought to Brazil.</a:t>
            </a:r>
          </a:p>
          <a:p>
            <a:r>
              <a:rPr lang="en-US" sz="1800" dirty="0">
                <a:effectLst/>
                <a:latin typeface="HelveticaNeueLTW1G"/>
              </a:rPr>
              <a:t> In the late nineteenth century, with slavery abolished and with a post-emancipation wave of </a:t>
            </a:r>
            <a:r>
              <a:rPr lang="en-US" sz="1800" dirty="0" err="1">
                <a:effectLst/>
                <a:latin typeface="HelveticaNeueLTW1G"/>
              </a:rPr>
              <a:t>labour</a:t>
            </a:r>
            <a:r>
              <a:rPr lang="en-US" sz="1800" dirty="0">
                <a:effectLst/>
                <a:latin typeface="HelveticaNeueLTW1G"/>
              </a:rPr>
              <a:t> migration, the musical form was brought to Rio de Janeiro. </a:t>
            </a:r>
          </a:p>
          <a:p>
            <a:r>
              <a:rPr lang="en-US" sz="1800" dirty="0">
                <a:effectLst/>
                <a:latin typeface="HelveticaNeueLTW1G"/>
              </a:rPr>
              <a:t>Here it was </a:t>
            </a:r>
            <a:r>
              <a:rPr lang="en-US" sz="1800" dirty="0" err="1">
                <a:effectLst/>
                <a:latin typeface="HelveticaNeueLTW1G"/>
              </a:rPr>
              <a:t>practised</a:t>
            </a:r>
            <a:r>
              <a:rPr lang="en-US" sz="1800" dirty="0">
                <a:effectLst/>
                <a:latin typeface="HelveticaNeueLTW1G"/>
              </a:rPr>
              <a:t> widely in the </a:t>
            </a:r>
            <a:r>
              <a:rPr lang="en-US" sz="1800" i="1" dirty="0">
                <a:effectLst/>
                <a:latin typeface="HelveticaNeueLTW1G"/>
              </a:rPr>
              <a:t>morros</a:t>
            </a:r>
            <a:r>
              <a:rPr lang="en-US" sz="1800" dirty="0">
                <a:effectLst/>
                <a:latin typeface="HelveticaNeueLTW1G"/>
              </a:rPr>
              <a:t>, the poorer hillside </a:t>
            </a:r>
            <a:r>
              <a:rPr lang="en-US" sz="1800" dirty="0" err="1">
                <a:effectLst/>
                <a:latin typeface="HelveticaNeueLTW1G"/>
              </a:rPr>
              <a:t>neighbourhoods</a:t>
            </a:r>
            <a:r>
              <a:rPr lang="en-US" sz="1800" dirty="0">
                <a:effectLst/>
                <a:latin typeface="HelveticaNeueLTW1G"/>
              </a:rPr>
              <a:t> and the </a:t>
            </a:r>
            <a:r>
              <a:rPr lang="en-US" sz="1800" i="1" dirty="0">
                <a:effectLst/>
                <a:latin typeface="HelveticaNeueLTW1G"/>
              </a:rPr>
              <a:t>favela </a:t>
            </a:r>
            <a:r>
              <a:rPr lang="en-US" sz="1800" dirty="0">
                <a:effectLst/>
                <a:latin typeface="HelveticaNeueLTW1G"/>
              </a:rPr>
              <a:t>(slums). </a:t>
            </a:r>
          </a:p>
          <a:p>
            <a:r>
              <a:rPr lang="en-US" sz="1800" dirty="0">
                <a:effectLst/>
                <a:latin typeface="HelveticaNeueLTW1G"/>
              </a:rPr>
              <a:t>Early samba is a mix of European-derived dance music combined with African-derived rhythm and musical practices. </a:t>
            </a:r>
          </a:p>
          <a:p>
            <a:r>
              <a:rPr lang="en-US" sz="1800" dirty="0">
                <a:effectLst/>
                <a:latin typeface="HelveticaNeueLTW1G"/>
              </a:rPr>
              <a:t>In 1928, the first samba school (</a:t>
            </a:r>
            <a:r>
              <a:rPr lang="en-US" sz="1800" i="1" dirty="0" err="1">
                <a:effectLst/>
                <a:latin typeface="HelveticaNeueLTW1G"/>
              </a:rPr>
              <a:t>escola</a:t>
            </a:r>
            <a:r>
              <a:rPr lang="en-US" sz="1800" i="1" dirty="0">
                <a:effectLst/>
                <a:latin typeface="HelveticaNeueLTW1G"/>
              </a:rPr>
              <a:t> de samba</a:t>
            </a:r>
            <a:r>
              <a:rPr lang="en-US" sz="1800" dirty="0">
                <a:effectLst/>
                <a:latin typeface="HelveticaNeueLTW1G"/>
              </a:rPr>
              <a:t>) was formed. Today, many kinds of samba sub-styles exist. </a:t>
            </a:r>
          </a:p>
          <a:p>
            <a:r>
              <a:rPr lang="en-US" sz="1800" dirty="0">
                <a:effectLst/>
                <a:latin typeface="HelveticaNeueLTW1G"/>
              </a:rPr>
              <a:t>One of the most well-known style is the Carnival samba (</a:t>
            </a:r>
            <a:r>
              <a:rPr lang="en-US" sz="1800" i="1" dirty="0">
                <a:effectLst/>
                <a:latin typeface="HelveticaNeueLTW1G"/>
              </a:rPr>
              <a:t>samba-</a:t>
            </a:r>
            <a:r>
              <a:rPr lang="en-US" sz="1800" i="1" dirty="0" err="1">
                <a:effectLst/>
                <a:latin typeface="HelveticaNeueLTW1G"/>
              </a:rPr>
              <a:t>eneredo</a:t>
            </a:r>
            <a:r>
              <a:rPr lang="en-US" sz="1800" i="1" dirty="0">
                <a:effectLst/>
                <a:latin typeface="HelveticaNeueLTW1G"/>
              </a:rPr>
              <a:t> </a:t>
            </a:r>
            <a:r>
              <a:rPr lang="en-US" sz="1800" dirty="0">
                <a:effectLst/>
                <a:latin typeface="HelveticaNeueLTW1G"/>
              </a:rPr>
              <a:t>or </a:t>
            </a:r>
            <a:r>
              <a:rPr lang="en-US" sz="1800" i="1" dirty="0">
                <a:effectLst/>
                <a:latin typeface="HelveticaNeueLTW1G"/>
              </a:rPr>
              <a:t>samba-</a:t>
            </a:r>
            <a:r>
              <a:rPr lang="en-US" sz="1800" i="1" dirty="0" err="1">
                <a:effectLst/>
                <a:latin typeface="HelveticaNeueLTW1G"/>
              </a:rPr>
              <a:t>carnavalesco</a:t>
            </a:r>
            <a:r>
              <a:rPr lang="en-US" sz="1800" dirty="0">
                <a:effectLst/>
                <a:latin typeface="HelveticaNeueLTW1G"/>
              </a:rPr>
              <a:t>). It is closely associated with a large percussion section and a strongly syncopated style of playing that gave the music its Afro-Brazilian identity. </a:t>
            </a:r>
            <a:endParaRPr lang="en-US" dirty="0"/>
          </a:p>
          <a:p>
            <a:endParaRPr lang="en-CN" dirty="0"/>
          </a:p>
        </p:txBody>
      </p:sp>
      <p:pic>
        <p:nvPicPr>
          <p:cNvPr id="5" name="Picture 4">
            <a:extLst>
              <a:ext uri="{FF2B5EF4-FFF2-40B4-BE49-F238E27FC236}">
                <a16:creationId xmlns:a16="http://schemas.microsoft.com/office/drawing/2014/main" id="{9A99AEF4-F797-5F89-AFAD-B7F852B0375C}"/>
              </a:ext>
            </a:extLst>
          </p:cNvPr>
          <p:cNvPicPr>
            <a:picLocks noChangeAspect="1"/>
          </p:cNvPicPr>
          <p:nvPr/>
        </p:nvPicPr>
        <p:blipFill>
          <a:blip r:embed="rId2">
            <a:alphaModFix amt="35000"/>
          </a:blip>
          <a:stretch>
            <a:fillRect/>
          </a:stretch>
        </p:blipFill>
        <p:spPr>
          <a:xfrm>
            <a:off x="-61912" y="0"/>
            <a:ext cx="12253912" cy="6858000"/>
          </a:xfrm>
          <a:prstGeom prst="rect">
            <a:avLst/>
          </a:prstGeom>
        </p:spPr>
      </p:pic>
    </p:spTree>
    <p:extLst>
      <p:ext uri="{BB962C8B-B14F-4D97-AF65-F5344CB8AC3E}">
        <p14:creationId xmlns:p14="http://schemas.microsoft.com/office/powerpoint/2010/main" val="155897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D216-2824-8406-8A24-113E28210CAA}"/>
              </a:ext>
            </a:extLst>
          </p:cNvPr>
          <p:cNvSpPr>
            <a:spLocks noGrp="1"/>
          </p:cNvSpPr>
          <p:nvPr>
            <p:ph type="title"/>
          </p:nvPr>
        </p:nvSpPr>
        <p:spPr/>
        <p:txBody>
          <a:bodyPr/>
          <a:lstStyle/>
          <a:p>
            <a:r>
              <a:rPr lang="en-US" sz="4400" dirty="0">
                <a:effectLst/>
                <a:latin typeface="HelveticaNeueLTW1G"/>
              </a:rPr>
              <a:t>Socio-political context</a:t>
            </a:r>
            <a:endParaRPr lang="en-CN" dirty="0"/>
          </a:p>
        </p:txBody>
      </p:sp>
      <p:sp>
        <p:nvSpPr>
          <p:cNvPr id="3" name="Content Placeholder 2">
            <a:extLst>
              <a:ext uri="{FF2B5EF4-FFF2-40B4-BE49-F238E27FC236}">
                <a16:creationId xmlns:a16="http://schemas.microsoft.com/office/drawing/2014/main" id="{22047B6F-4BA8-3C97-3021-E829217101AE}"/>
              </a:ext>
            </a:extLst>
          </p:cNvPr>
          <p:cNvSpPr>
            <a:spLocks noGrp="1"/>
          </p:cNvSpPr>
          <p:nvPr>
            <p:ph idx="1"/>
          </p:nvPr>
        </p:nvSpPr>
        <p:spPr/>
        <p:txBody>
          <a:bodyPr>
            <a:normAutofit lnSpcReduction="10000"/>
          </a:bodyPr>
          <a:lstStyle/>
          <a:p>
            <a:r>
              <a:rPr lang="en-US" sz="1800" dirty="0">
                <a:effectLst/>
                <a:latin typeface="HelveticaNeueLTW1G"/>
              </a:rPr>
              <a:t>In the early 1920s, as samba developed in the poor hillside </a:t>
            </a:r>
            <a:r>
              <a:rPr lang="en-US" sz="1800" dirty="0" err="1">
                <a:effectLst/>
                <a:latin typeface="HelveticaNeueLTW1G"/>
              </a:rPr>
              <a:t>neighbourhoods</a:t>
            </a:r>
            <a:r>
              <a:rPr lang="en-US" sz="1800" dirty="0">
                <a:effectLst/>
                <a:latin typeface="HelveticaNeueLTW1G"/>
              </a:rPr>
              <a:t> of Rio de Janeiro and was associated with dissenting groups, the music and its erotic dances were considered vulgar and not well looked upon by the local authorities and the elite. </a:t>
            </a:r>
          </a:p>
          <a:p>
            <a:r>
              <a:rPr lang="en-US" sz="1800" dirty="0">
                <a:effectLst/>
                <a:latin typeface="HelveticaNeueLTW1G"/>
              </a:rPr>
              <a:t>But as Carnival took hold, parading groups of </a:t>
            </a:r>
            <a:r>
              <a:rPr lang="en-US" sz="1800" i="1" dirty="0" err="1">
                <a:effectLst/>
                <a:latin typeface="HelveticaNeueLTW1G"/>
              </a:rPr>
              <a:t>sambistas</a:t>
            </a:r>
            <a:r>
              <a:rPr lang="en-US" sz="1800" i="1" dirty="0">
                <a:effectLst/>
                <a:latin typeface="HelveticaNeueLTW1G"/>
              </a:rPr>
              <a:t> </a:t>
            </a:r>
            <a:r>
              <a:rPr lang="en-US" sz="1800" dirty="0">
                <a:effectLst/>
                <a:latin typeface="HelveticaNeueLTW1G"/>
              </a:rPr>
              <a:t>and samba music began to gain popularity, especially among the rising middle class and abroad due to the rising recording industry and radio. Samba was promoted by the government in the 1930s. In 1934, Carnival was designated as an official national event and samba became a part of the government’s </a:t>
            </a:r>
            <a:r>
              <a:rPr lang="en-US" sz="1800" i="1" dirty="0">
                <a:effectLst/>
                <a:latin typeface="HelveticaNeueLTW1G"/>
              </a:rPr>
              <a:t>Estado Novo </a:t>
            </a:r>
            <a:r>
              <a:rPr lang="en-US" sz="1800" dirty="0">
                <a:effectLst/>
                <a:latin typeface="HelveticaNeueLTW1G"/>
              </a:rPr>
              <a:t>(New State) campaign as a symbol of Brazilian identity. </a:t>
            </a:r>
          </a:p>
          <a:p>
            <a:r>
              <a:rPr lang="en-US" sz="1800" dirty="0">
                <a:effectLst/>
                <a:latin typeface="HelveticaNeueLTW1G"/>
              </a:rPr>
              <a:t>Registered samba schools flourished with support from public funds and samba’s association with Carnival was validated. </a:t>
            </a:r>
            <a:endParaRPr lang="en-US" dirty="0"/>
          </a:p>
          <a:p>
            <a:r>
              <a:rPr lang="en-US" sz="1800" dirty="0">
                <a:effectLst/>
                <a:latin typeface="HelveticaNeueLTW1G"/>
              </a:rPr>
              <a:t>By the 1960s, the samba schools had increased greatly in size. </a:t>
            </a:r>
          </a:p>
          <a:p>
            <a:r>
              <a:rPr lang="en-US" sz="1800" dirty="0">
                <a:effectLst/>
                <a:latin typeface="HelveticaNeueLTW1G"/>
              </a:rPr>
              <a:t>After the Brazilian capital was moved from Rio de Janeiro to the newly-built city of Brasilia, </a:t>
            </a:r>
            <a:r>
              <a:rPr lang="en-US" sz="1800" dirty="0" err="1">
                <a:effectLst/>
                <a:latin typeface="HelveticaNeueLTW1G"/>
              </a:rPr>
              <a:t>commercialisation</a:t>
            </a:r>
            <a:r>
              <a:rPr lang="en-US" sz="1800" dirty="0">
                <a:effectLst/>
                <a:latin typeface="HelveticaNeueLTW1G"/>
              </a:rPr>
              <a:t> of samba schools set in as Carnival became more competitive as it became an important part of the tourist economy of the city. </a:t>
            </a:r>
          </a:p>
          <a:p>
            <a:r>
              <a:rPr lang="en-US" sz="1800" dirty="0">
                <a:effectLst/>
                <a:latin typeface="HelveticaNeueLTW1G"/>
              </a:rPr>
              <a:t>Today, the samba schools and samba music have continued to be the nucleus of Carnival and Rio de Janeiro’s principal focus of tourism. </a:t>
            </a:r>
            <a:endParaRPr lang="en-US" dirty="0"/>
          </a:p>
          <a:p>
            <a:endParaRPr lang="en-CN" dirty="0"/>
          </a:p>
        </p:txBody>
      </p:sp>
    </p:spTree>
    <p:extLst>
      <p:ext uri="{BB962C8B-B14F-4D97-AF65-F5344CB8AC3E}">
        <p14:creationId xmlns:p14="http://schemas.microsoft.com/office/powerpoint/2010/main" val="163722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BCED-06C7-1DDA-D654-3E8D7D28A1E2}"/>
              </a:ext>
            </a:extLst>
          </p:cNvPr>
          <p:cNvSpPr>
            <a:spLocks noGrp="1"/>
          </p:cNvSpPr>
          <p:nvPr>
            <p:ph type="title"/>
          </p:nvPr>
        </p:nvSpPr>
        <p:spPr/>
        <p:txBody>
          <a:bodyPr/>
          <a:lstStyle/>
          <a:p>
            <a:pPr algn="ctr"/>
            <a:r>
              <a:rPr lang="en-CN" dirty="0"/>
              <a:t>Rio Carnival</a:t>
            </a:r>
          </a:p>
        </p:txBody>
      </p:sp>
      <p:pic>
        <p:nvPicPr>
          <p:cNvPr id="4" name="Online Media 3" descr="Top 50 Rio Carnival Floats [HD] | Brazilian Carnival | The Samba Schools Parade">
            <a:hlinkClick r:id="" action="ppaction://media"/>
            <a:extLst>
              <a:ext uri="{FF2B5EF4-FFF2-40B4-BE49-F238E27FC236}">
                <a16:creationId xmlns:a16="http://schemas.microsoft.com/office/drawing/2014/main" id="{7842D0B2-A9B7-E004-C4AA-92A721B91012}"/>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68484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5332-EBF4-EC0D-01A4-CA8EAC32A634}"/>
              </a:ext>
            </a:extLst>
          </p:cNvPr>
          <p:cNvSpPr>
            <a:spLocks noGrp="1"/>
          </p:cNvSpPr>
          <p:nvPr>
            <p:ph type="title"/>
          </p:nvPr>
        </p:nvSpPr>
        <p:spPr>
          <a:xfrm>
            <a:off x="838199" y="1994693"/>
            <a:ext cx="10515600" cy="1325563"/>
          </a:xfrm>
        </p:spPr>
        <p:txBody>
          <a:bodyPr/>
          <a:lstStyle/>
          <a:p>
            <a:pPr algn="ctr"/>
            <a:r>
              <a:rPr lang="en-CN" dirty="0"/>
              <a:t>Instruments</a:t>
            </a:r>
          </a:p>
        </p:txBody>
      </p:sp>
      <p:pic>
        <p:nvPicPr>
          <p:cNvPr id="5" name="Picture 4">
            <a:extLst>
              <a:ext uri="{FF2B5EF4-FFF2-40B4-BE49-F238E27FC236}">
                <a16:creationId xmlns:a16="http://schemas.microsoft.com/office/drawing/2014/main" id="{9C07B8D9-D6F2-4C51-5C2F-86D89DAB609C}"/>
              </a:ext>
            </a:extLst>
          </p:cNvPr>
          <p:cNvPicPr>
            <a:picLocks noChangeAspect="1"/>
          </p:cNvPicPr>
          <p:nvPr/>
        </p:nvPicPr>
        <p:blipFill>
          <a:blip r:embed="rId2"/>
          <a:stretch>
            <a:fillRect/>
          </a:stretch>
        </p:blipFill>
        <p:spPr>
          <a:xfrm>
            <a:off x="5110161" y="3537745"/>
            <a:ext cx="1971675" cy="1885951"/>
          </a:xfrm>
          <a:prstGeom prst="rect">
            <a:avLst/>
          </a:prstGeom>
        </p:spPr>
      </p:pic>
    </p:spTree>
    <p:extLst>
      <p:ext uri="{BB962C8B-B14F-4D97-AF65-F5344CB8AC3E}">
        <p14:creationId xmlns:p14="http://schemas.microsoft.com/office/powerpoint/2010/main" val="56391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B33D-25F6-8CC1-9D42-26832DE36B35}"/>
              </a:ext>
            </a:extLst>
          </p:cNvPr>
          <p:cNvSpPr>
            <a:spLocks noGrp="1"/>
          </p:cNvSpPr>
          <p:nvPr>
            <p:ph type="title"/>
          </p:nvPr>
        </p:nvSpPr>
        <p:spPr>
          <a:xfrm>
            <a:off x="838200" y="1665288"/>
            <a:ext cx="10515600" cy="1325563"/>
          </a:xfrm>
        </p:spPr>
        <p:txBody>
          <a:bodyPr/>
          <a:lstStyle/>
          <a:p>
            <a:r>
              <a:rPr lang="en-CN" dirty="0"/>
              <a:t>Instruments </a:t>
            </a:r>
          </a:p>
        </p:txBody>
      </p:sp>
      <p:sp>
        <p:nvSpPr>
          <p:cNvPr id="3" name="Content Placeholder 2">
            <a:extLst>
              <a:ext uri="{FF2B5EF4-FFF2-40B4-BE49-F238E27FC236}">
                <a16:creationId xmlns:a16="http://schemas.microsoft.com/office/drawing/2014/main" id="{1003B69E-938A-3805-8016-D040972F4FD7}"/>
              </a:ext>
            </a:extLst>
          </p:cNvPr>
          <p:cNvSpPr>
            <a:spLocks noGrp="1"/>
          </p:cNvSpPr>
          <p:nvPr>
            <p:ph idx="1"/>
          </p:nvPr>
        </p:nvSpPr>
        <p:spPr>
          <a:xfrm>
            <a:off x="838200" y="3151188"/>
            <a:ext cx="10515600" cy="1603375"/>
          </a:xfrm>
        </p:spPr>
        <p:txBody>
          <a:bodyPr>
            <a:normAutofit/>
          </a:bodyPr>
          <a:lstStyle/>
          <a:p>
            <a:r>
              <a:rPr lang="en-US" sz="1800" dirty="0">
                <a:effectLst/>
                <a:latin typeface="HelveticaNeueLTW1G"/>
              </a:rPr>
              <a:t>The large percussion section in samba is called the </a:t>
            </a:r>
            <a:r>
              <a:rPr lang="en-US" sz="1800" b="1" dirty="0" err="1">
                <a:effectLst/>
                <a:latin typeface="HelveticaNeueLTW1G"/>
              </a:rPr>
              <a:t>bateria</a:t>
            </a:r>
            <a:r>
              <a:rPr lang="en-US" sz="1800" dirty="0">
                <a:effectLst/>
                <a:latin typeface="HelveticaNeueLTW1G"/>
              </a:rPr>
              <a:t>. </a:t>
            </a:r>
          </a:p>
          <a:p>
            <a:r>
              <a:rPr lang="en-US" sz="1800" dirty="0">
                <a:latin typeface="HelveticaNeueLTW1G"/>
              </a:rPr>
              <a:t>C</a:t>
            </a:r>
            <a:r>
              <a:rPr lang="en-US" sz="1800" dirty="0">
                <a:effectLst/>
                <a:latin typeface="HelveticaNeueLTW1G"/>
              </a:rPr>
              <a:t>avaquinho and guitars are also used to provide harmonic accompaniment to the vocals; some of the pitched percussion instruments can also contribute to the melody. </a:t>
            </a:r>
            <a:endParaRPr lang="en-CN" sz="1800" dirty="0">
              <a:effectLst/>
              <a:latin typeface="HelveticaNeueLTW1G"/>
            </a:endParaRPr>
          </a:p>
          <a:p>
            <a:pPr marL="0" indent="0">
              <a:buNone/>
            </a:pPr>
            <a:endParaRPr lang="en-US" dirty="0"/>
          </a:p>
        </p:txBody>
      </p:sp>
    </p:spTree>
    <p:extLst>
      <p:ext uri="{BB962C8B-B14F-4D97-AF65-F5344CB8AC3E}">
        <p14:creationId xmlns:p14="http://schemas.microsoft.com/office/powerpoint/2010/main" val="28309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B33D-25F6-8CC1-9D42-26832DE36B35}"/>
              </a:ext>
            </a:extLst>
          </p:cNvPr>
          <p:cNvSpPr>
            <a:spLocks noGrp="1"/>
          </p:cNvSpPr>
          <p:nvPr>
            <p:ph type="title"/>
          </p:nvPr>
        </p:nvSpPr>
        <p:spPr>
          <a:xfrm>
            <a:off x="538163" y="154360"/>
            <a:ext cx="7105650" cy="1325563"/>
          </a:xfrm>
        </p:spPr>
        <p:txBody>
          <a:bodyPr/>
          <a:lstStyle/>
          <a:p>
            <a:r>
              <a:rPr lang="en-CN" dirty="0"/>
              <a:t>Percussion Instruments </a:t>
            </a:r>
          </a:p>
        </p:txBody>
      </p:sp>
      <p:sp>
        <p:nvSpPr>
          <p:cNvPr id="3" name="Content Placeholder 2">
            <a:extLst>
              <a:ext uri="{FF2B5EF4-FFF2-40B4-BE49-F238E27FC236}">
                <a16:creationId xmlns:a16="http://schemas.microsoft.com/office/drawing/2014/main" id="{1003B69E-938A-3805-8016-D040972F4FD7}"/>
              </a:ext>
            </a:extLst>
          </p:cNvPr>
          <p:cNvSpPr>
            <a:spLocks noGrp="1"/>
          </p:cNvSpPr>
          <p:nvPr>
            <p:ph idx="1"/>
          </p:nvPr>
        </p:nvSpPr>
        <p:spPr>
          <a:xfrm>
            <a:off x="381000" y="1285875"/>
            <a:ext cx="8248650" cy="5185610"/>
          </a:xfrm>
        </p:spPr>
        <p:txBody>
          <a:bodyPr>
            <a:normAutofit/>
          </a:bodyPr>
          <a:lstStyle/>
          <a:p>
            <a:pPr marL="0" indent="0" algn="just">
              <a:buNone/>
            </a:pPr>
            <a:r>
              <a:rPr lang="en-US" sz="1800" dirty="0">
                <a:effectLst/>
                <a:latin typeface="HelveticaNeueLTW1G"/>
              </a:rPr>
              <a:t> </a:t>
            </a:r>
            <a:endParaRPr lang="en-US" sz="1600" dirty="0"/>
          </a:p>
          <a:p>
            <a:pPr algn="just"/>
            <a:r>
              <a:rPr lang="en-US" sz="1600" b="1" i="1" dirty="0" err="1">
                <a:effectLst/>
                <a:latin typeface="UniversLTStd"/>
              </a:rPr>
              <a:t>Tamborim</a:t>
            </a:r>
            <a:r>
              <a:rPr lang="en-US" sz="1600" b="1" i="1" dirty="0">
                <a:effectLst/>
                <a:latin typeface="UniversLTStd"/>
              </a:rPr>
              <a:t> </a:t>
            </a:r>
            <a:r>
              <a:rPr lang="en-US" sz="1600" dirty="0">
                <a:effectLst/>
                <a:latin typeface="HelveticaNeueLTW1G"/>
              </a:rPr>
              <a:t>– a small round frame drum of Portuguese and African origin without snares or jingles. The drum is made of metal, wood or plastic whilst the head is made of nylon. It is normally tightly tuned to ensure a high, sharp timbre. It is usually played with a small wooden drumstick or with a beater made of nylon strings or threads bound together. </a:t>
            </a:r>
            <a:endParaRPr lang="en-US" sz="1600" dirty="0"/>
          </a:p>
          <a:p>
            <a:pPr algn="just"/>
            <a:r>
              <a:rPr lang="en-US" sz="1600" b="1" i="1" dirty="0">
                <a:effectLst/>
                <a:latin typeface="UniversLTStd"/>
              </a:rPr>
              <a:t>Agogô </a:t>
            </a:r>
            <a:r>
              <a:rPr lang="en-US" sz="1600" dirty="0">
                <a:effectLst/>
                <a:latin typeface="HelveticaNeueLTW1G"/>
              </a:rPr>
              <a:t>– a double metal bell attached by a u-shaped piece of metal. </a:t>
            </a:r>
            <a:r>
              <a:rPr lang="en-US" sz="1600" i="1" dirty="0" err="1">
                <a:effectLst/>
                <a:latin typeface="HelveticaNeueLTW1G"/>
              </a:rPr>
              <a:t>Agogôs</a:t>
            </a:r>
            <a:r>
              <a:rPr lang="en-US" sz="1600" i="1" dirty="0">
                <a:effectLst/>
                <a:latin typeface="HelveticaNeueLTW1G"/>
              </a:rPr>
              <a:t> </a:t>
            </a:r>
            <a:r>
              <a:rPr lang="en-US" sz="1600" dirty="0">
                <a:effectLst/>
                <a:latin typeface="HelveticaNeueLTW1G"/>
              </a:rPr>
              <a:t>may be of different sizes and shapes; the bells produce two different pitches. A wooden stick is used to hit the bells to produce a cowbell- like sound or they could be squeezed together to produce a clicking sound. </a:t>
            </a:r>
            <a:endParaRPr lang="en-US" sz="1600" dirty="0"/>
          </a:p>
          <a:p>
            <a:pPr algn="just"/>
            <a:r>
              <a:rPr lang="en-US" sz="1600" b="1" i="1" dirty="0" err="1">
                <a:effectLst/>
                <a:latin typeface="UniversLTStd"/>
              </a:rPr>
              <a:t>Ganza</a:t>
            </a:r>
            <a:r>
              <a:rPr lang="en-US" sz="1600" b="1" i="1" dirty="0">
                <a:effectLst/>
                <a:latin typeface="UniversLTStd"/>
              </a:rPr>
              <a:t>́ </a:t>
            </a:r>
            <a:r>
              <a:rPr lang="en-US" sz="1600" dirty="0">
                <a:effectLst/>
                <a:latin typeface="HelveticaNeueLTW1G"/>
              </a:rPr>
              <a:t>– a cylindrical rattle or shaker made from plastic, metal or hand-woven basket materials. It is filled with beads, metal balls, pebbles or other similar items to create rattling sounds. </a:t>
            </a:r>
            <a:endParaRPr lang="en-US" sz="1600" dirty="0"/>
          </a:p>
          <a:p>
            <a:pPr algn="just"/>
            <a:r>
              <a:rPr lang="en-US" sz="1600" b="1" i="1" dirty="0">
                <a:effectLst/>
                <a:latin typeface="UniversLTStd"/>
              </a:rPr>
              <a:t>Reco-reco </a:t>
            </a:r>
            <a:r>
              <a:rPr lang="en-US" sz="1600" dirty="0">
                <a:effectLst/>
                <a:latin typeface="HelveticaNeueLTW1G"/>
              </a:rPr>
              <a:t>– a notched scraper made of bamboo or metal.</a:t>
            </a:r>
          </a:p>
          <a:p>
            <a:pPr algn="just"/>
            <a:r>
              <a:rPr lang="en-US" sz="1600" b="1" i="1" dirty="0">
                <a:effectLst/>
                <a:latin typeface="UniversLTStd"/>
              </a:rPr>
              <a:t>Caixa </a:t>
            </a:r>
            <a:r>
              <a:rPr lang="en-US" sz="1600" dirty="0">
                <a:effectLst/>
                <a:latin typeface="HelveticaNeueLTW1G"/>
              </a:rPr>
              <a:t>– a snare drum played with two wooden drum sticks. It has metal wires or strings that run across one head to give it a ‘snare drum’ sound. </a:t>
            </a:r>
            <a:endParaRPr lang="en-US" sz="1600" dirty="0"/>
          </a:p>
          <a:p>
            <a:endParaRPr lang="en-US" dirty="0"/>
          </a:p>
        </p:txBody>
      </p:sp>
      <p:pic>
        <p:nvPicPr>
          <p:cNvPr id="5" name="Picture 4">
            <a:extLst>
              <a:ext uri="{FF2B5EF4-FFF2-40B4-BE49-F238E27FC236}">
                <a16:creationId xmlns:a16="http://schemas.microsoft.com/office/drawing/2014/main" id="{6EAD7284-BF95-8DD5-CD7B-F910F9ACF100}"/>
              </a:ext>
            </a:extLst>
          </p:cNvPr>
          <p:cNvPicPr>
            <a:picLocks noChangeAspect="1"/>
          </p:cNvPicPr>
          <p:nvPr/>
        </p:nvPicPr>
        <p:blipFill>
          <a:blip r:embed="rId2"/>
          <a:stretch>
            <a:fillRect/>
          </a:stretch>
        </p:blipFill>
        <p:spPr>
          <a:xfrm>
            <a:off x="9059527" y="1001789"/>
            <a:ext cx="1638300" cy="1231900"/>
          </a:xfrm>
          <a:prstGeom prst="rect">
            <a:avLst/>
          </a:prstGeom>
        </p:spPr>
      </p:pic>
      <p:pic>
        <p:nvPicPr>
          <p:cNvPr id="7" name="Picture 6">
            <a:extLst>
              <a:ext uri="{FF2B5EF4-FFF2-40B4-BE49-F238E27FC236}">
                <a16:creationId xmlns:a16="http://schemas.microsoft.com/office/drawing/2014/main" id="{D6C71A05-18E8-FF77-FE8C-340A3BCEDBC7}"/>
              </a:ext>
            </a:extLst>
          </p:cNvPr>
          <p:cNvPicPr>
            <a:picLocks noChangeAspect="1"/>
          </p:cNvPicPr>
          <p:nvPr/>
        </p:nvPicPr>
        <p:blipFill>
          <a:blip r:embed="rId3"/>
          <a:stretch>
            <a:fillRect/>
          </a:stretch>
        </p:blipFill>
        <p:spPr>
          <a:xfrm>
            <a:off x="9154777" y="2270241"/>
            <a:ext cx="1638300" cy="1117600"/>
          </a:xfrm>
          <a:prstGeom prst="rect">
            <a:avLst/>
          </a:prstGeom>
        </p:spPr>
      </p:pic>
      <p:pic>
        <p:nvPicPr>
          <p:cNvPr id="9" name="Picture 8">
            <a:extLst>
              <a:ext uri="{FF2B5EF4-FFF2-40B4-BE49-F238E27FC236}">
                <a16:creationId xmlns:a16="http://schemas.microsoft.com/office/drawing/2014/main" id="{3F6E545C-8DEF-07FC-A11B-D22E6CE8E8AD}"/>
              </a:ext>
            </a:extLst>
          </p:cNvPr>
          <p:cNvPicPr>
            <a:picLocks noChangeAspect="1"/>
          </p:cNvPicPr>
          <p:nvPr/>
        </p:nvPicPr>
        <p:blipFill>
          <a:blip r:embed="rId4"/>
          <a:stretch>
            <a:fillRect/>
          </a:stretch>
        </p:blipFill>
        <p:spPr>
          <a:xfrm>
            <a:off x="9326143" y="3296220"/>
            <a:ext cx="1422400" cy="1325563"/>
          </a:xfrm>
          <a:prstGeom prst="rect">
            <a:avLst/>
          </a:prstGeom>
        </p:spPr>
      </p:pic>
      <p:pic>
        <p:nvPicPr>
          <p:cNvPr id="11" name="Picture 10">
            <a:extLst>
              <a:ext uri="{FF2B5EF4-FFF2-40B4-BE49-F238E27FC236}">
                <a16:creationId xmlns:a16="http://schemas.microsoft.com/office/drawing/2014/main" id="{02343609-B8DC-7A45-94BD-B5A3729855FE}"/>
              </a:ext>
            </a:extLst>
          </p:cNvPr>
          <p:cNvPicPr>
            <a:picLocks noChangeAspect="1"/>
          </p:cNvPicPr>
          <p:nvPr/>
        </p:nvPicPr>
        <p:blipFill>
          <a:blip r:embed="rId5"/>
          <a:stretch>
            <a:fillRect/>
          </a:stretch>
        </p:blipFill>
        <p:spPr>
          <a:xfrm>
            <a:off x="9370677" y="4382256"/>
            <a:ext cx="1422400" cy="1422400"/>
          </a:xfrm>
          <a:prstGeom prst="rect">
            <a:avLst/>
          </a:prstGeom>
        </p:spPr>
      </p:pic>
      <p:pic>
        <p:nvPicPr>
          <p:cNvPr id="13" name="Picture 12">
            <a:extLst>
              <a:ext uri="{FF2B5EF4-FFF2-40B4-BE49-F238E27FC236}">
                <a16:creationId xmlns:a16="http://schemas.microsoft.com/office/drawing/2014/main" id="{49E19BCB-1EDF-004B-74BB-E122C9312E50}"/>
              </a:ext>
            </a:extLst>
          </p:cNvPr>
          <p:cNvPicPr>
            <a:picLocks noChangeAspect="1"/>
          </p:cNvPicPr>
          <p:nvPr/>
        </p:nvPicPr>
        <p:blipFill>
          <a:blip r:embed="rId6"/>
          <a:stretch>
            <a:fillRect/>
          </a:stretch>
        </p:blipFill>
        <p:spPr>
          <a:xfrm>
            <a:off x="8869027" y="5694171"/>
            <a:ext cx="1828800" cy="1104900"/>
          </a:xfrm>
          <a:prstGeom prst="rect">
            <a:avLst/>
          </a:prstGeom>
        </p:spPr>
      </p:pic>
    </p:spTree>
    <p:extLst>
      <p:ext uri="{BB962C8B-B14F-4D97-AF65-F5344CB8AC3E}">
        <p14:creationId xmlns:p14="http://schemas.microsoft.com/office/powerpoint/2010/main" val="65710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B33D-25F6-8CC1-9D42-26832DE36B35}"/>
              </a:ext>
            </a:extLst>
          </p:cNvPr>
          <p:cNvSpPr>
            <a:spLocks noGrp="1"/>
          </p:cNvSpPr>
          <p:nvPr>
            <p:ph type="title"/>
          </p:nvPr>
        </p:nvSpPr>
        <p:spPr/>
        <p:txBody>
          <a:bodyPr/>
          <a:lstStyle/>
          <a:p>
            <a:r>
              <a:rPr lang="en-CN" dirty="0"/>
              <a:t>Instruments </a:t>
            </a:r>
          </a:p>
        </p:txBody>
      </p:sp>
      <p:sp>
        <p:nvSpPr>
          <p:cNvPr id="3" name="Content Placeholder 2">
            <a:extLst>
              <a:ext uri="{FF2B5EF4-FFF2-40B4-BE49-F238E27FC236}">
                <a16:creationId xmlns:a16="http://schemas.microsoft.com/office/drawing/2014/main" id="{1003B69E-938A-3805-8016-D040972F4FD7}"/>
              </a:ext>
            </a:extLst>
          </p:cNvPr>
          <p:cNvSpPr>
            <a:spLocks noGrp="1"/>
          </p:cNvSpPr>
          <p:nvPr>
            <p:ph idx="1"/>
          </p:nvPr>
        </p:nvSpPr>
        <p:spPr>
          <a:xfrm>
            <a:off x="838200" y="1825625"/>
            <a:ext cx="6919913" cy="4351338"/>
          </a:xfrm>
        </p:spPr>
        <p:txBody>
          <a:bodyPr>
            <a:normAutofit/>
          </a:bodyPr>
          <a:lstStyle/>
          <a:p>
            <a:r>
              <a:rPr lang="en-US" sz="1800" b="1" i="1" dirty="0" err="1">
                <a:effectLst/>
                <a:latin typeface="UniversLTStd"/>
              </a:rPr>
              <a:t>Cuíca</a:t>
            </a:r>
            <a:r>
              <a:rPr lang="en-US" sz="1800" b="1" i="1" dirty="0">
                <a:effectLst/>
                <a:latin typeface="UniversLTStd"/>
              </a:rPr>
              <a:t> </a:t>
            </a:r>
            <a:r>
              <a:rPr lang="en-US" sz="1800" dirty="0">
                <a:effectLst/>
                <a:latin typeface="HelveticaNeueLTW1G"/>
              </a:rPr>
              <a:t>– a single-headed bucket-shaped friction drum. A long, thin stick pierces through the </a:t>
            </a:r>
            <a:r>
              <a:rPr lang="en-US" sz="1800" dirty="0" err="1">
                <a:effectLst/>
                <a:latin typeface="HelveticaNeueLTW1G"/>
              </a:rPr>
              <a:t>centre</a:t>
            </a:r>
            <a:r>
              <a:rPr lang="en-US" sz="1800" dirty="0">
                <a:effectLst/>
                <a:latin typeface="HelveticaNeueLTW1G"/>
              </a:rPr>
              <a:t> of the drumskin. A unique squeaking sound is made by rubbing the stick between the thumb and forefinger with a damp sponge or piece of leather. </a:t>
            </a:r>
            <a:endParaRPr lang="en-US" dirty="0"/>
          </a:p>
          <a:p>
            <a:r>
              <a:rPr lang="en-US" sz="1800" b="1" i="1" dirty="0" err="1">
                <a:effectLst/>
                <a:latin typeface="UniversLTStd"/>
              </a:rPr>
              <a:t>Repinique</a:t>
            </a:r>
            <a:r>
              <a:rPr lang="en-US" sz="1800" b="1" i="1" dirty="0">
                <a:effectLst/>
                <a:latin typeface="UniversLTStd"/>
              </a:rPr>
              <a:t> </a:t>
            </a:r>
            <a:r>
              <a:rPr lang="en-US" sz="1800" dirty="0">
                <a:effectLst/>
                <a:latin typeface="HelveticaNeueLTW1G"/>
              </a:rPr>
              <a:t>– a medium-sized, two-headed drum. In samba music, it is a lead and solo instrument as it is tuned to a very high pitch to stand out among the rest of the ensembles. It is played with one wooden stick and one hand. </a:t>
            </a:r>
            <a:endParaRPr lang="en-US" dirty="0"/>
          </a:p>
          <a:p>
            <a:r>
              <a:rPr lang="en-US" sz="1800" b="1" i="1" dirty="0" err="1">
                <a:effectLst/>
                <a:latin typeface="UniversLTStd"/>
              </a:rPr>
              <a:t>Surdo</a:t>
            </a:r>
            <a:r>
              <a:rPr lang="en-US" sz="1800" b="1" i="1" dirty="0">
                <a:effectLst/>
                <a:latin typeface="UniversLTStd"/>
              </a:rPr>
              <a:t> </a:t>
            </a:r>
            <a:r>
              <a:rPr lang="en-US" sz="1800" dirty="0">
                <a:effectLst/>
                <a:latin typeface="HelveticaNeueLTW1G"/>
              </a:rPr>
              <a:t>– a large bass drum about 60 cm deep. Three </a:t>
            </a:r>
            <a:r>
              <a:rPr lang="en-US" sz="1800" i="1" dirty="0" err="1">
                <a:effectLst/>
                <a:latin typeface="HelveticaNeueLTW1G"/>
              </a:rPr>
              <a:t>surdo</a:t>
            </a:r>
            <a:r>
              <a:rPr lang="en-US" sz="1800" i="1" dirty="0">
                <a:effectLst/>
                <a:latin typeface="HelveticaNeueLTW1G"/>
              </a:rPr>
              <a:t> </a:t>
            </a:r>
            <a:r>
              <a:rPr lang="en-US" sz="1800" dirty="0">
                <a:effectLst/>
                <a:latin typeface="HelveticaNeueLTW1G"/>
              </a:rPr>
              <a:t>drums, of different diameters, are used; they are played with one mallet, with the other hand damping the head. </a:t>
            </a:r>
            <a:endParaRPr lang="en-US" dirty="0"/>
          </a:p>
          <a:p>
            <a:endParaRPr lang="en-US" dirty="0"/>
          </a:p>
        </p:txBody>
      </p:sp>
      <p:pic>
        <p:nvPicPr>
          <p:cNvPr id="5" name="Picture 4">
            <a:extLst>
              <a:ext uri="{FF2B5EF4-FFF2-40B4-BE49-F238E27FC236}">
                <a16:creationId xmlns:a16="http://schemas.microsoft.com/office/drawing/2014/main" id="{2ACAC55D-0E1C-C6A3-6542-510C3E10353E}"/>
              </a:ext>
            </a:extLst>
          </p:cNvPr>
          <p:cNvPicPr>
            <a:picLocks noChangeAspect="1"/>
          </p:cNvPicPr>
          <p:nvPr/>
        </p:nvPicPr>
        <p:blipFill>
          <a:blip r:embed="rId2"/>
          <a:stretch>
            <a:fillRect/>
          </a:stretch>
        </p:blipFill>
        <p:spPr>
          <a:xfrm>
            <a:off x="9257506" y="1461293"/>
            <a:ext cx="1778000" cy="1143000"/>
          </a:xfrm>
          <a:prstGeom prst="rect">
            <a:avLst/>
          </a:prstGeom>
        </p:spPr>
      </p:pic>
      <p:pic>
        <p:nvPicPr>
          <p:cNvPr id="7" name="Picture 6">
            <a:extLst>
              <a:ext uri="{FF2B5EF4-FFF2-40B4-BE49-F238E27FC236}">
                <a16:creationId xmlns:a16="http://schemas.microsoft.com/office/drawing/2014/main" id="{32BA2A6F-2E9D-AD32-9DC1-F24736E9EE53}"/>
              </a:ext>
            </a:extLst>
          </p:cNvPr>
          <p:cNvPicPr>
            <a:picLocks noChangeAspect="1"/>
          </p:cNvPicPr>
          <p:nvPr/>
        </p:nvPicPr>
        <p:blipFill>
          <a:blip r:embed="rId3"/>
          <a:stretch>
            <a:fillRect/>
          </a:stretch>
        </p:blipFill>
        <p:spPr>
          <a:xfrm>
            <a:off x="9435306" y="2849958"/>
            <a:ext cx="1422400" cy="1422400"/>
          </a:xfrm>
          <a:prstGeom prst="rect">
            <a:avLst/>
          </a:prstGeom>
        </p:spPr>
      </p:pic>
      <p:pic>
        <p:nvPicPr>
          <p:cNvPr id="9" name="Picture 8">
            <a:extLst>
              <a:ext uri="{FF2B5EF4-FFF2-40B4-BE49-F238E27FC236}">
                <a16:creationId xmlns:a16="http://schemas.microsoft.com/office/drawing/2014/main" id="{B8B5F98E-7030-7445-16FC-CE8D630F09FA}"/>
              </a:ext>
            </a:extLst>
          </p:cNvPr>
          <p:cNvPicPr>
            <a:picLocks noChangeAspect="1"/>
          </p:cNvPicPr>
          <p:nvPr/>
        </p:nvPicPr>
        <p:blipFill>
          <a:blip r:embed="rId4"/>
          <a:stretch>
            <a:fillRect/>
          </a:stretch>
        </p:blipFill>
        <p:spPr>
          <a:xfrm>
            <a:off x="7801768" y="4518023"/>
            <a:ext cx="2344738" cy="1831976"/>
          </a:xfrm>
          <a:prstGeom prst="rect">
            <a:avLst/>
          </a:prstGeom>
        </p:spPr>
      </p:pic>
    </p:spTree>
    <p:extLst>
      <p:ext uri="{BB962C8B-B14F-4D97-AF65-F5344CB8AC3E}">
        <p14:creationId xmlns:p14="http://schemas.microsoft.com/office/powerpoint/2010/main" val="410610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1CC6-059F-0049-8B44-0579BCE24677}"/>
              </a:ext>
            </a:extLst>
          </p:cNvPr>
          <p:cNvSpPr>
            <a:spLocks noGrp="1"/>
          </p:cNvSpPr>
          <p:nvPr>
            <p:ph type="title"/>
          </p:nvPr>
        </p:nvSpPr>
        <p:spPr/>
        <p:txBody>
          <a:bodyPr/>
          <a:lstStyle/>
          <a:p>
            <a:pPr algn="ctr"/>
            <a:r>
              <a:rPr lang="en-CN" dirty="0"/>
              <a:t>Demonstrate Musical Instruments</a:t>
            </a:r>
          </a:p>
        </p:txBody>
      </p:sp>
      <p:pic>
        <p:nvPicPr>
          <p:cNvPr id="4" name="Online Media 3" descr="Samba Instruments">
            <a:hlinkClick r:id="" action="ppaction://media"/>
            <a:extLst>
              <a:ext uri="{FF2B5EF4-FFF2-40B4-BE49-F238E27FC236}">
                <a16:creationId xmlns:a16="http://schemas.microsoft.com/office/drawing/2014/main" id="{123540E1-9E36-0755-5E0B-C336BACA4AD8}"/>
              </a:ext>
            </a:extLst>
          </p:cNvPr>
          <p:cNvPicPr>
            <a:picLocks noGrp="1" noRot="1" noChangeAspect="1"/>
          </p:cNvPicPr>
          <p:nvPr>
            <p:ph idx="1"/>
            <a:videoFile r:link="rId1"/>
          </p:nvPr>
        </p:nvPicPr>
        <p:blipFill>
          <a:blip r:embed="rId3"/>
          <a:stretch>
            <a:fillRect/>
          </a:stretch>
        </p:blipFill>
        <p:spPr>
          <a:xfrm>
            <a:off x="3195638" y="1825625"/>
            <a:ext cx="5802312" cy="4351338"/>
          </a:xfrm>
          <a:prstGeom prst="rect">
            <a:avLst/>
          </a:prstGeom>
        </p:spPr>
      </p:pic>
    </p:spTree>
    <p:extLst>
      <p:ext uri="{BB962C8B-B14F-4D97-AF65-F5344CB8AC3E}">
        <p14:creationId xmlns:p14="http://schemas.microsoft.com/office/powerpoint/2010/main" val="19625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0AEF-5FF9-150B-7FC1-9A655D1A2539}"/>
              </a:ext>
            </a:extLst>
          </p:cNvPr>
          <p:cNvSpPr>
            <a:spLocks noGrp="1"/>
          </p:cNvSpPr>
          <p:nvPr>
            <p:ph type="title"/>
          </p:nvPr>
        </p:nvSpPr>
        <p:spPr>
          <a:xfrm>
            <a:off x="838200" y="2639093"/>
            <a:ext cx="10515600" cy="1325563"/>
          </a:xfrm>
        </p:spPr>
        <p:txBody>
          <a:bodyPr/>
          <a:lstStyle/>
          <a:p>
            <a:pPr algn="ctr"/>
            <a:r>
              <a:rPr lang="en-US" sz="4400" dirty="0">
                <a:effectLst/>
                <a:latin typeface="HelveticaNeueLTW1G"/>
              </a:rPr>
              <a:t>Musical characteristics </a:t>
            </a:r>
            <a:br>
              <a:rPr lang="en-US" dirty="0"/>
            </a:br>
            <a:endParaRPr lang="en-CN" dirty="0"/>
          </a:p>
        </p:txBody>
      </p:sp>
    </p:spTree>
    <p:extLst>
      <p:ext uri="{BB962C8B-B14F-4D97-AF65-F5344CB8AC3E}">
        <p14:creationId xmlns:p14="http://schemas.microsoft.com/office/powerpoint/2010/main" val="667741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B378320CA03848B80AFC41BF68B5D7" ma:contentTypeVersion="7" ma:contentTypeDescription="Create a new document." ma:contentTypeScope="" ma:versionID="89138a551efa4c3d3d612a907f1426d4">
  <xsd:schema xmlns:xsd="http://www.w3.org/2001/XMLSchema" xmlns:xs="http://www.w3.org/2001/XMLSchema" xmlns:p="http://schemas.microsoft.com/office/2006/metadata/properties" xmlns:ns2="e2de8383-0200-4457-b310-a3cf13286695" targetNamespace="http://schemas.microsoft.com/office/2006/metadata/properties" ma:root="true" ma:fieldsID="e56fb5e497972f9c46c0e0cfd8aac480" ns2:_="">
    <xsd:import namespace="e2de8383-0200-4457-b310-a3cf132866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de8383-0200-4457-b310-a3cf132866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2BE47B-4620-45BA-B86A-5BBD9815635D}"/>
</file>

<file path=customXml/itemProps2.xml><?xml version="1.0" encoding="utf-8"?>
<ds:datastoreItem xmlns:ds="http://schemas.openxmlformats.org/officeDocument/2006/customXml" ds:itemID="{7E268157-9553-4DDF-A945-29DAAD006F5E}"/>
</file>

<file path=docProps/app.xml><?xml version="1.0" encoding="utf-8"?>
<Properties xmlns="http://schemas.openxmlformats.org/officeDocument/2006/extended-properties" xmlns:vt="http://schemas.openxmlformats.org/officeDocument/2006/docPropsVTypes">
  <TotalTime>209</TotalTime>
  <Words>1330</Words>
  <Application>Microsoft Macintosh PowerPoint</Application>
  <PresentationFormat>Widescreen</PresentationFormat>
  <Paragraphs>61</Paragraphs>
  <Slides>20</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HelveticaNeueLTW1G</vt:lpstr>
      <vt:lpstr>UniversLTStd</vt:lpstr>
      <vt:lpstr>Arial</vt:lpstr>
      <vt:lpstr>Calibri</vt:lpstr>
      <vt:lpstr>Calibri Light</vt:lpstr>
      <vt:lpstr>Office Theme</vt:lpstr>
      <vt:lpstr>Samba </vt:lpstr>
      <vt:lpstr>Samba Context</vt:lpstr>
      <vt:lpstr>Rio Carnival</vt:lpstr>
      <vt:lpstr>Instruments</vt:lpstr>
      <vt:lpstr>Instruments </vt:lpstr>
      <vt:lpstr>Percussion Instruments </vt:lpstr>
      <vt:lpstr>Instruments </vt:lpstr>
      <vt:lpstr>Demonstrate Musical Instruments</vt:lpstr>
      <vt:lpstr>Musical characteristics  </vt:lpstr>
      <vt:lpstr>Musical and Rhythmic Structure </vt:lpstr>
      <vt:lpstr>PowerPoint Presentation</vt:lpstr>
      <vt:lpstr>Musical and Rhythmic Structure </vt:lpstr>
      <vt:lpstr>PowerPoint Presentation</vt:lpstr>
      <vt:lpstr>PowerPoint Presentation</vt:lpstr>
      <vt:lpstr>PowerPoint Presentation</vt:lpstr>
      <vt:lpstr>PowerPoint Presentation</vt:lpstr>
      <vt:lpstr>Performance context  </vt:lpstr>
      <vt:lpstr>Performance Context</vt:lpstr>
      <vt:lpstr>Socio-political context  </vt:lpstr>
      <vt:lpstr>Socio-political context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Grant</dc:creator>
  <cp:lastModifiedBy>Russell Grant</cp:lastModifiedBy>
  <cp:revision>3</cp:revision>
  <dcterms:created xsi:type="dcterms:W3CDTF">2023-02-06T00:17:13Z</dcterms:created>
  <dcterms:modified xsi:type="dcterms:W3CDTF">2023-02-27T05:30:31Z</dcterms:modified>
</cp:coreProperties>
</file>