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1pPr>
    <a:lvl2pPr marL="0" marR="0" indent="3429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2pPr>
    <a:lvl3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3pPr>
    <a:lvl4pPr marL="0" marR="0" indent="10287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4pPr>
    <a:lvl5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5pPr>
    <a:lvl6pPr marL="0" marR="0" indent="17145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6pPr>
    <a:lvl7pPr marL="0" marR="0" indent="2057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7pPr>
    <a:lvl8pPr marL="0" marR="0" indent="24003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8pPr>
    <a:lvl9pPr marL="0" marR="0" indent="2743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Линия"/>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2" name="Текст заголовка"/>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Текст заголовка</a:t>
            </a:r>
          </a:p>
        </p:txBody>
      </p:sp>
      <p:sp>
        <p:nvSpPr>
          <p:cNvPr id="13" name="Уровень текста 1…"/>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0" algn="ctr">
              <a:lnSpc>
                <a:spcPct val="70000"/>
              </a:lnSpc>
              <a:spcBef>
                <a:spcPts val="0"/>
              </a:spcBef>
              <a:buSzTx/>
              <a:buFontTx/>
              <a:buNone/>
              <a:defRPr i="1" sz="4800">
                <a:solidFill>
                  <a:srgbClr val="747676"/>
                </a:solidFill>
              </a:defRPr>
            </a:lvl2pPr>
            <a:lvl3pPr marL="0" indent="0" algn="ctr">
              <a:lnSpc>
                <a:spcPct val="70000"/>
              </a:lnSpc>
              <a:spcBef>
                <a:spcPts val="0"/>
              </a:spcBef>
              <a:buSzTx/>
              <a:buFontTx/>
              <a:buNone/>
              <a:defRPr i="1" sz="4800">
                <a:solidFill>
                  <a:srgbClr val="747676"/>
                </a:solidFill>
              </a:defRPr>
            </a:lvl3pPr>
            <a:lvl4pPr marL="0" indent="0" algn="ctr">
              <a:lnSpc>
                <a:spcPct val="70000"/>
              </a:lnSpc>
              <a:spcBef>
                <a:spcPts val="0"/>
              </a:spcBef>
              <a:buSzTx/>
              <a:buFontTx/>
              <a:buNone/>
              <a:defRPr i="1" sz="4800">
                <a:solidFill>
                  <a:srgbClr val="747676"/>
                </a:solidFill>
              </a:defRPr>
            </a:lvl4pPr>
            <a:lvl5pPr marL="0" indent="0" algn="ctr">
              <a:lnSpc>
                <a:spcPct val="70000"/>
              </a:lnSpc>
              <a:spcBef>
                <a:spcPts val="0"/>
              </a:spcBef>
              <a:buSzTx/>
              <a:buFontTx/>
              <a:buNone/>
              <a:defRPr i="1" sz="4800">
                <a:solidFill>
                  <a:srgbClr val="747676"/>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 name="Номер слайда"/>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0" spc="0" sz="21000">
                <a:solidFill>
                  <a:srgbClr val="E4E4E4"/>
                </a:solidFill>
                <a:latin typeface="Baskerville"/>
                <a:ea typeface="Baskerville"/>
                <a:cs typeface="Baskerville"/>
                <a:sym typeface="Baskerville"/>
              </a:defRPr>
            </a:lvl1pPr>
          </a:lstStyle>
          <a:p>
            <a:pPr/>
            <a:r>
              <a:t>“</a:t>
            </a:r>
          </a:p>
        </p:txBody>
      </p:sp>
      <p:sp>
        <p:nvSpPr>
          <p:cNvPr id="102" name="Type a quote here."/>
          <p:cNvSpPr txBox="1"/>
          <p:nvPr>
            <p:ph type="body" sz="quarter" idx="21"/>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Johnny Appleseed"/>
          <p:cNvSpPr txBox="1"/>
          <p:nvPr>
            <p:ph type="body" sz="quarter" idx="22"/>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-Johnny Appleseed</a:t>
            </a:r>
          </a:p>
        </p:txBody>
      </p:sp>
      <p:sp>
        <p:nvSpPr>
          <p:cNvPr id="10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118295074_2675x2907.jpeg"/>
          <p:cNvSpPr/>
          <p:nvPr>
            <p:ph type="pic" idx="21"/>
          </p:nvPr>
        </p:nvSpPr>
        <p:spPr>
          <a:xfrm>
            <a:off x="-63500" y="-139700"/>
            <a:ext cx="13144500" cy="14280952"/>
          </a:xfrm>
          <a:prstGeom prst="rect">
            <a:avLst/>
          </a:prstGeom>
        </p:spPr>
        <p:txBody>
          <a:bodyPr lIns="91439" tIns="45719" rIns="91439" bIns="45719">
            <a:noAutofit/>
          </a:bodyPr>
          <a:lstStyle/>
          <a:p>
            <a:pPr/>
          </a:p>
        </p:txBody>
      </p:sp>
      <p:sp>
        <p:nvSpPr>
          <p:cNvPr id="112" name="Номер слайда"/>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118295074_2675x2907.jpeg"/>
          <p:cNvSpPr/>
          <p:nvPr>
            <p:ph type="pic" idx="21"/>
          </p:nvPr>
        </p:nvSpPr>
        <p:spPr>
          <a:xfrm>
            <a:off x="-25400" y="-1130300"/>
            <a:ext cx="13045441" cy="14173329"/>
          </a:xfrm>
          <a:prstGeom prst="rect">
            <a:avLst/>
          </a:prstGeom>
        </p:spPr>
        <p:txBody>
          <a:bodyPr lIns="91439" tIns="45719" rIns="91439" bIns="45719">
            <a:noAutofit/>
          </a:bodyPr>
          <a:lstStyle/>
          <a:p>
            <a:pPr/>
          </a:p>
        </p:txBody>
      </p:sp>
      <p:sp>
        <p:nvSpPr>
          <p:cNvPr id="22" name="Прямоугольник"/>
          <p:cNvSpPr/>
          <p:nvPr>
            <p:ph type="body" sz="half" idx="22"/>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Bold"/>
                <a:ea typeface="DIN Alternate Bold"/>
                <a:cs typeface="DIN Alternate Bold"/>
                <a:sym typeface="DIN Alternate Bold"/>
              </a:defRPr>
            </a:pPr>
          </a:p>
        </p:txBody>
      </p:sp>
      <p:sp>
        <p:nvSpPr>
          <p:cNvPr id="23" name="Линия"/>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4" name="Текст заголовка"/>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Текст заголовка</a:t>
            </a:r>
          </a:p>
        </p:txBody>
      </p:sp>
      <p:sp>
        <p:nvSpPr>
          <p:cNvPr id="25" name="Уровень текста 1…"/>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6" name="Номер слайда"/>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Текст заголовка"/>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Текст заголовка</a:t>
            </a:r>
          </a:p>
        </p:txBody>
      </p:sp>
      <p:sp>
        <p:nvSpPr>
          <p:cNvPr id="34" name="Номер слайда"/>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182429520_1646x1646.jpeg"/>
          <p:cNvSpPr/>
          <p:nvPr>
            <p:ph type="pic" idx="21"/>
          </p:nvPr>
        </p:nvSpPr>
        <p:spPr>
          <a:xfrm>
            <a:off x="4191000" y="-12700"/>
            <a:ext cx="9779000" cy="9779000"/>
          </a:xfrm>
          <a:prstGeom prst="rect">
            <a:avLst/>
          </a:prstGeom>
        </p:spPr>
        <p:txBody>
          <a:bodyPr lIns="91439" tIns="45719" rIns="91439" bIns="45719">
            <a:noAutofit/>
          </a:bodyPr>
          <a:lstStyle/>
          <a:p>
            <a:pPr/>
          </a:p>
        </p:txBody>
      </p:sp>
      <p:sp>
        <p:nvSpPr>
          <p:cNvPr id="42" name="Линия"/>
          <p:cNvSpPr/>
          <p:nvPr/>
        </p:nvSpPr>
        <p:spPr>
          <a:xfrm flipV="1">
            <a:off x="571500" y="7619998"/>
            <a:ext cx="64516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43" name="Текст заголовка"/>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Текст заголовка</a:t>
            </a:r>
          </a:p>
        </p:txBody>
      </p:sp>
      <p:sp>
        <p:nvSpPr>
          <p:cNvPr id="44" name="Уровень текста 1…"/>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0" algn="r">
              <a:lnSpc>
                <a:spcPct val="70000"/>
              </a:lnSpc>
              <a:spcBef>
                <a:spcPts val="600"/>
              </a:spcBef>
              <a:buSzTx/>
              <a:buFontTx/>
              <a:buNone/>
              <a:defRPr i="1" sz="4800">
                <a:solidFill>
                  <a:srgbClr val="747676"/>
                </a:solidFill>
              </a:defRPr>
            </a:lvl2pPr>
            <a:lvl3pPr marL="0" indent="0" algn="r">
              <a:lnSpc>
                <a:spcPct val="70000"/>
              </a:lnSpc>
              <a:spcBef>
                <a:spcPts val="600"/>
              </a:spcBef>
              <a:buSzTx/>
              <a:buFontTx/>
              <a:buNone/>
              <a:defRPr i="1" sz="4800">
                <a:solidFill>
                  <a:srgbClr val="747676"/>
                </a:solidFill>
              </a:defRPr>
            </a:lvl3pPr>
            <a:lvl4pPr marL="0" indent="0" algn="r">
              <a:lnSpc>
                <a:spcPct val="70000"/>
              </a:lnSpc>
              <a:spcBef>
                <a:spcPts val="600"/>
              </a:spcBef>
              <a:buSzTx/>
              <a:buFontTx/>
              <a:buNone/>
              <a:defRPr i="1" sz="4800">
                <a:solidFill>
                  <a:srgbClr val="747676"/>
                </a:solidFill>
              </a:defRPr>
            </a:lvl4pPr>
            <a:lvl5pPr marL="0" indent="0" algn="r">
              <a:lnSpc>
                <a:spcPct val="70000"/>
              </a:lnSpc>
              <a:spcBef>
                <a:spcPts val="600"/>
              </a:spcBef>
              <a:buSzTx/>
              <a:buFontTx/>
              <a:buNone/>
              <a:defRPr i="1" sz="4800">
                <a:solidFill>
                  <a:srgbClr val="747676"/>
                </a:solidFill>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5" name="Номер слайда"/>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2"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53" name="Текст заголовка"/>
          <p:cNvSpPr txBox="1"/>
          <p:nvPr>
            <p:ph type="title"/>
          </p:nvPr>
        </p:nvSpPr>
        <p:spPr>
          <a:prstGeom prst="rect">
            <a:avLst/>
          </a:prstGeom>
        </p:spPr>
        <p:txBody>
          <a:bodyPr/>
          <a:lstStyle/>
          <a:p>
            <a:pPr/>
            <a:r>
              <a:t>Текст заголовка</a:t>
            </a:r>
          </a:p>
        </p:txBody>
      </p:sp>
      <p:sp>
        <p:nvSpPr>
          <p:cNvPr id="5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1"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62" name="Текст заголовка"/>
          <p:cNvSpPr txBox="1"/>
          <p:nvPr>
            <p:ph type="title"/>
          </p:nvPr>
        </p:nvSpPr>
        <p:spPr>
          <a:prstGeom prst="rect">
            <a:avLst/>
          </a:prstGeom>
        </p:spPr>
        <p:txBody>
          <a:bodyPr/>
          <a:lstStyle/>
          <a:p>
            <a:pPr/>
            <a:r>
              <a:t>Текст заголовка</a:t>
            </a:r>
          </a:p>
        </p:txBody>
      </p:sp>
      <p:sp>
        <p:nvSpPr>
          <p:cNvPr id="63"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1" name="118295074_2675x2907.jpeg"/>
          <p:cNvSpPr/>
          <p:nvPr>
            <p:ph type="pic" idx="21"/>
          </p:nvPr>
        </p:nvSpPr>
        <p:spPr>
          <a:xfrm>
            <a:off x="-203200" y="-12700"/>
            <a:ext cx="9000805" cy="9779000"/>
          </a:xfrm>
          <a:prstGeom prst="rect">
            <a:avLst/>
          </a:prstGeom>
        </p:spPr>
        <p:txBody>
          <a:bodyPr lIns="91439" tIns="45719" rIns="91439" bIns="45719">
            <a:noAutofit/>
          </a:bodyPr>
          <a:lstStyle/>
          <a:p>
            <a:pPr/>
          </a:p>
        </p:txBody>
      </p:sp>
      <p:sp>
        <p:nvSpPr>
          <p:cNvPr id="72" name="Линия"/>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73" name="Текст заголовка"/>
          <p:cNvSpPr txBox="1"/>
          <p:nvPr>
            <p:ph type="title"/>
          </p:nvPr>
        </p:nvSpPr>
        <p:spPr>
          <a:xfrm>
            <a:off x="7023100" y="723900"/>
            <a:ext cx="5397500" cy="723900"/>
          </a:xfrm>
          <a:prstGeom prst="rect">
            <a:avLst/>
          </a:prstGeom>
        </p:spPr>
        <p:txBody>
          <a:bodyPr/>
          <a:lstStyle/>
          <a:p>
            <a:pPr/>
            <a:r>
              <a:t>Текст заголовка</a:t>
            </a:r>
          </a:p>
        </p:txBody>
      </p:sp>
      <p:sp>
        <p:nvSpPr>
          <p:cNvPr id="74" name="Уровень текста 1…"/>
          <p:cNvSpPr txBox="1"/>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2"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0" name="118295074_2675x2907.jpeg"/>
          <p:cNvSpPr/>
          <p:nvPr>
            <p:ph type="pic" idx="21"/>
          </p:nvPr>
        </p:nvSpPr>
        <p:spPr>
          <a:xfrm>
            <a:off x="571500" y="508000"/>
            <a:ext cx="7454900" cy="8099439"/>
          </a:xfrm>
          <a:prstGeom prst="rect">
            <a:avLst/>
          </a:prstGeom>
        </p:spPr>
        <p:txBody>
          <a:bodyPr lIns="91439" tIns="45719" rIns="91439" bIns="45719">
            <a:noAutofit/>
          </a:bodyPr>
          <a:lstStyle/>
          <a:p>
            <a:pPr/>
          </a:p>
        </p:txBody>
      </p:sp>
      <p:sp>
        <p:nvSpPr>
          <p:cNvPr id="91" name="182741592_1098x949.jpeg"/>
          <p:cNvSpPr/>
          <p:nvPr>
            <p:ph type="pic" sz="quarter" idx="22"/>
          </p:nvPr>
        </p:nvSpPr>
        <p:spPr>
          <a:xfrm>
            <a:off x="7944067" y="424462"/>
            <a:ext cx="5275146" cy="4559301"/>
          </a:xfrm>
          <a:prstGeom prst="rect">
            <a:avLst/>
          </a:prstGeom>
        </p:spPr>
        <p:txBody>
          <a:bodyPr lIns="91439" tIns="45719" rIns="91439" bIns="45719">
            <a:noAutofit/>
          </a:bodyPr>
          <a:lstStyle/>
          <a:p>
            <a:pPr/>
          </a:p>
        </p:txBody>
      </p:sp>
      <p:sp>
        <p:nvSpPr>
          <p:cNvPr id="92" name="182429520_1646x1646.jpeg"/>
          <p:cNvSpPr/>
          <p:nvPr>
            <p:ph type="pic" sz="quarter" idx="23"/>
          </p:nvPr>
        </p:nvSpPr>
        <p:spPr>
          <a:xfrm>
            <a:off x="8102600" y="4267200"/>
            <a:ext cx="4470400" cy="4470400"/>
          </a:xfrm>
          <a:prstGeom prst="rect">
            <a:avLst/>
          </a:prstGeom>
        </p:spPr>
        <p:txBody>
          <a:bodyPr lIns="91439" tIns="45719" rIns="91439" bIns="45719">
            <a:noAutofit/>
          </a:bodyPr>
          <a:lstStyle/>
          <a:p>
            <a:pPr/>
          </a:p>
        </p:txBody>
      </p:sp>
      <p:sp>
        <p:nvSpPr>
          <p:cNvPr id="93" name="Уровень текста 1…"/>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0">
              <a:spcBef>
                <a:spcPts val="1400"/>
              </a:spcBef>
              <a:buSzTx/>
              <a:buFontTx/>
              <a:buNone/>
              <a:defRPr i="1" spc="28" sz="2800"/>
            </a:lvl2pPr>
            <a:lvl3pPr marL="0" indent="0">
              <a:spcBef>
                <a:spcPts val="1400"/>
              </a:spcBef>
              <a:buSzTx/>
              <a:buFontTx/>
              <a:buNone/>
              <a:defRPr i="1" spc="28" sz="2800"/>
            </a:lvl3pPr>
            <a:lvl4pPr marL="0" indent="0">
              <a:spcBef>
                <a:spcPts val="1400"/>
              </a:spcBef>
              <a:buSzTx/>
              <a:buFontTx/>
              <a:buNone/>
              <a:defRPr i="1" spc="28" sz="2800"/>
            </a:lvl4pPr>
            <a:lvl5pPr marL="0" indent="0">
              <a:spcBef>
                <a:spcPts val="1400"/>
              </a:spcBef>
              <a:buSzTx/>
              <a:buFontTx/>
              <a:buNone/>
              <a:defRPr i="1" spc="28" sz="2800"/>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Текст заголовка</a:t>
            </a:r>
          </a:p>
        </p:txBody>
      </p:sp>
      <p:sp>
        <p:nvSpPr>
          <p:cNvPr id="3" name="Уровень текста 1…"/>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Bold"/>
                <a:ea typeface="DIN Alternate Bold"/>
                <a:cs typeface="DIN Alternate Bold"/>
                <a:sym typeface="DIN Alternate Bol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1pPr>
      <a:lvl2pPr marL="0" marR="0" indent="3429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2pPr>
      <a:lvl3pPr marL="0" marR="0" indent="685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3pPr>
      <a:lvl4pPr marL="0" marR="0" indent="10287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4pPr>
      <a:lvl5pPr marL="0" marR="0" indent="1371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5pPr>
      <a:lvl6pPr marL="0" marR="0" indent="17145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6pPr>
      <a:lvl7pPr marL="0" marR="0" indent="20574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7pPr>
      <a:lvl8pPr marL="0" marR="0" indent="24003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8pPr>
      <a:lvl9pPr marL="0" marR="0" indent="2743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Bol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1pPr>
      <a:lvl2pPr marL="0" marR="0" indent="2286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2pPr>
      <a:lvl3pPr marL="0" marR="0" indent="4572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3pPr>
      <a:lvl4pPr marL="0" marR="0" indent="6858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4pPr>
      <a:lvl5pPr marL="0" marR="0" indent="9144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5pPr>
      <a:lvl6pPr marL="0" marR="0" indent="11430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6pPr>
      <a:lvl7pPr marL="0" marR="0" indent="13716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7pPr>
      <a:lvl8pPr marL="0" marR="0" indent="16002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8pPr>
      <a:lvl9pPr marL="0" marR="0" indent="1828800" algn="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2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2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28.png"/><Relationship Id="rId4" Type="http://schemas.openxmlformats.org/officeDocument/2006/relationships/image" Target="../media/image2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2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Линия"/>
          <p:cNvSpPr/>
          <p:nvPr/>
        </p:nvSpPr>
        <p:spPr>
          <a:xfrm>
            <a:off x="527050" y="1707760"/>
            <a:ext cx="11782518" cy="1"/>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29" name="MODULATION"/>
          <p:cNvSpPr txBox="1"/>
          <p:nvPr>
            <p:ph type="title"/>
          </p:nvPr>
        </p:nvSpPr>
        <p:spPr>
          <a:xfrm>
            <a:off x="3528139" y="609933"/>
            <a:ext cx="5397501" cy="723901"/>
          </a:xfrm>
          <a:prstGeom prst="rect">
            <a:avLst/>
          </a:prstGeom>
          <a:ln w="25400">
            <a:solidFill>
              <a:srgbClr val="747676"/>
            </a:solidFill>
          </a:ln>
        </p:spPr>
        <p:txBody>
          <a:bodyPr/>
          <a:lstStyle>
            <a:lvl1pPr algn="ctr" defTabSz="543305">
              <a:spcBef>
                <a:spcPts val="0"/>
              </a:spcBef>
              <a:defRPr cap="none" sz="4092">
                <a:solidFill>
                  <a:srgbClr val="5C5C5C"/>
                </a:solidFill>
                <a:latin typeface="DIN Alternate Bold"/>
                <a:ea typeface="DIN Alternate Bold"/>
                <a:cs typeface="DIN Alternate Bold"/>
                <a:sym typeface="DIN Alternate Bold"/>
              </a:defRPr>
            </a:lvl1pPr>
          </a:lstStyle>
          <a:p>
            <a:pPr/>
            <a:r>
              <a:t>MODULATION</a:t>
            </a:r>
          </a:p>
        </p:txBody>
      </p:sp>
      <p:sp>
        <p:nvSpPr>
          <p:cNvPr id="130" name="WHAT IS A MODULATION?…"/>
          <p:cNvSpPr txBox="1"/>
          <p:nvPr>
            <p:ph type="body" idx="1"/>
          </p:nvPr>
        </p:nvSpPr>
        <p:spPr>
          <a:xfrm>
            <a:off x="384759" y="1904975"/>
            <a:ext cx="11836401" cy="6830313"/>
          </a:xfrm>
          <a:prstGeom prst="rect">
            <a:avLst/>
          </a:prstGeom>
        </p:spPr>
        <p:txBody>
          <a:bodyPr/>
          <a:lstStyle/>
          <a:p>
            <a:pPr/>
            <a:r>
              <a:t>WHAT IS A MODULATION?</a:t>
            </a:r>
          </a:p>
          <a:p>
            <a:pPr/>
            <a:r>
              <a:t>RELATED KEYS</a:t>
            </a:r>
          </a:p>
          <a:p>
            <a:pPr/>
            <a:r>
              <a:t>PIVOT CHORD</a:t>
            </a:r>
          </a:p>
          <a:p>
            <a:pPr/>
            <a:r>
              <a:t>HOW TO MAKE  MODULATION TO THE RELATED KEYS?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Screen Shot 2020-06-16 at 12.49.29 PM.png" descr="Screen Shot 2020-06-16 at 12.49.29 PM.png"/>
          <p:cNvPicPr>
            <a:picLocks noChangeAspect="1"/>
          </p:cNvPicPr>
          <p:nvPr/>
        </p:nvPicPr>
        <p:blipFill>
          <a:blip r:embed="rId2">
            <a:extLst/>
          </a:blip>
          <a:stretch>
            <a:fillRect/>
          </a:stretch>
        </p:blipFill>
        <p:spPr>
          <a:xfrm>
            <a:off x="331650" y="3202128"/>
            <a:ext cx="8427235" cy="1321465"/>
          </a:xfrm>
          <a:prstGeom prst="rect">
            <a:avLst/>
          </a:prstGeom>
          <a:ln w="12700">
            <a:miter lim="400000"/>
          </a:ln>
        </p:spPr>
      </p:pic>
      <p:pic>
        <p:nvPicPr>
          <p:cNvPr id="181" name="Screen Shot 2020-06-16 at 12.33.45 PM.png" descr="Screen Shot 2020-06-16 at 12.33.45 PM.png"/>
          <p:cNvPicPr>
            <a:picLocks noChangeAspect="1"/>
          </p:cNvPicPr>
          <p:nvPr/>
        </p:nvPicPr>
        <p:blipFill>
          <a:blip r:embed="rId3">
            <a:extLst/>
          </a:blip>
          <a:stretch>
            <a:fillRect/>
          </a:stretch>
        </p:blipFill>
        <p:spPr>
          <a:xfrm>
            <a:off x="4051811" y="4845431"/>
            <a:ext cx="8734557" cy="1321465"/>
          </a:xfrm>
          <a:prstGeom prst="rect">
            <a:avLst/>
          </a:prstGeom>
          <a:ln w="12700">
            <a:miter lim="400000"/>
          </a:ln>
        </p:spPr>
      </p:pic>
      <p:pic>
        <p:nvPicPr>
          <p:cNvPr id="182" name="Прямоугольник Прямоугольник" descr="Прямоугольник Прямоугольник"/>
          <p:cNvPicPr>
            <a:picLocks noChangeAspect="0"/>
          </p:cNvPicPr>
          <p:nvPr/>
        </p:nvPicPr>
        <p:blipFill>
          <a:blip r:embed="rId4">
            <a:extLst/>
          </a:blip>
          <a:stretch>
            <a:fillRect/>
          </a:stretch>
        </p:blipFill>
        <p:spPr>
          <a:xfrm>
            <a:off x="4534641" y="3181492"/>
            <a:ext cx="797665" cy="3390616"/>
          </a:xfrm>
          <a:prstGeom prst="rect">
            <a:avLst/>
          </a:prstGeom>
        </p:spPr>
      </p:pic>
      <p:pic>
        <p:nvPicPr>
          <p:cNvPr id="184" name="Прямоугольник Прямоугольник" descr="Прямоугольник Прямоугольник"/>
          <p:cNvPicPr>
            <a:picLocks noChangeAspect="0"/>
          </p:cNvPicPr>
          <p:nvPr/>
        </p:nvPicPr>
        <p:blipFill>
          <a:blip r:embed="rId4">
            <a:extLst/>
          </a:blip>
          <a:stretch>
            <a:fillRect/>
          </a:stretch>
        </p:blipFill>
        <p:spPr>
          <a:xfrm>
            <a:off x="5487896" y="3181492"/>
            <a:ext cx="797664" cy="3390616"/>
          </a:xfrm>
          <a:prstGeom prst="rect">
            <a:avLst/>
          </a:prstGeom>
        </p:spPr>
      </p:pic>
      <p:pic>
        <p:nvPicPr>
          <p:cNvPr id="186" name="Прямоугольник Прямоугольник" descr="Прямоугольник Прямоугольник"/>
          <p:cNvPicPr>
            <a:picLocks noChangeAspect="0"/>
          </p:cNvPicPr>
          <p:nvPr/>
        </p:nvPicPr>
        <p:blipFill>
          <a:blip r:embed="rId4">
            <a:extLst/>
          </a:blip>
          <a:stretch>
            <a:fillRect/>
          </a:stretch>
        </p:blipFill>
        <p:spPr>
          <a:xfrm>
            <a:off x="7352879" y="3008119"/>
            <a:ext cx="797664" cy="3390616"/>
          </a:xfrm>
          <a:prstGeom prst="rect">
            <a:avLst/>
          </a:prstGeom>
        </p:spPr>
      </p:pic>
      <p:pic>
        <p:nvPicPr>
          <p:cNvPr id="188" name="Прямоугольник Прямоугольник" descr="Прямоугольник Прямоугольник"/>
          <p:cNvPicPr>
            <a:picLocks noChangeAspect="0"/>
          </p:cNvPicPr>
          <p:nvPr/>
        </p:nvPicPr>
        <p:blipFill>
          <a:blip r:embed="rId5">
            <a:extLst/>
          </a:blip>
          <a:stretch>
            <a:fillRect/>
          </a:stretch>
        </p:blipFill>
        <p:spPr>
          <a:xfrm>
            <a:off x="9660693" y="4833063"/>
            <a:ext cx="756139" cy="1346201"/>
          </a:xfrm>
          <a:prstGeom prst="rect">
            <a:avLst/>
          </a:prstGeom>
        </p:spPr>
      </p:pic>
      <p:pic>
        <p:nvPicPr>
          <p:cNvPr id="190" name="Прямоугольник Прямоугольник" descr="Прямоугольник Прямоугольник"/>
          <p:cNvPicPr>
            <a:picLocks noChangeAspect="0"/>
          </p:cNvPicPr>
          <p:nvPr/>
        </p:nvPicPr>
        <p:blipFill>
          <a:blip r:embed="rId6">
            <a:extLst/>
          </a:blip>
          <a:stretch>
            <a:fillRect/>
          </a:stretch>
        </p:blipFill>
        <p:spPr>
          <a:xfrm>
            <a:off x="2636319" y="2984124"/>
            <a:ext cx="756140" cy="1757473"/>
          </a:xfrm>
          <a:prstGeom prst="rect">
            <a:avLst/>
          </a:prstGeom>
        </p:spPr>
      </p:pic>
      <p:sp>
        <p:nvSpPr>
          <p:cNvPr id="192" name="Линия"/>
          <p:cNvSpPr/>
          <p:nvPr/>
        </p:nvSpPr>
        <p:spPr>
          <a:xfrm flipH="1" flipV="1">
            <a:off x="3007683" y="4916099"/>
            <a:ext cx="1321321" cy="2374567"/>
          </a:xfrm>
          <a:prstGeom prst="line">
            <a:avLst/>
          </a:prstGeom>
          <a:ln w="25400">
            <a:solidFill>
              <a:srgbClr val="747676"/>
            </a:solidFill>
            <a:miter lim="400000"/>
            <a:tailEnd type="triangle"/>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193" name="Линия"/>
          <p:cNvSpPr/>
          <p:nvPr/>
        </p:nvSpPr>
        <p:spPr>
          <a:xfrm flipV="1">
            <a:off x="4319360" y="6190625"/>
            <a:ext cx="5479844" cy="1097147"/>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194" name="Between C Major and G Major…"/>
          <p:cNvSpPr txBox="1"/>
          <p:nvPr/>
        </p:nvSpPr>
        <p:spPr>
          <a:xfrm>
            <a:off x="3547014" y="1204836"/>
            <a:ext cx="6047029" cy="838201"/>
          </a:xfrm>
          <a:prstGeom prst="rect">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i="0" spc="0" sz="2400">
                <a:latin typeface="DIN Alternate Bold"/>
                <a:ea typeface="DIN Alternate Bold"/>
                <a:cs typeface="DIN Alternate Bold"/>
                <a:sym typeface="DIN Alternate Bold"/>
              </a:defRPr>
            </a:pPr>
            <a:r>
              <a:t>Between C Major and G Major</a:t>
            </a:r>
          </a:p>
          <a:p>
            <a:pPr algn="ctr">
              <a:spcBef>
                <a:spcPts val="0"/>
              </a:spcBef>
              <a:defRPr i="0" spc="0" sz="2400">
                <a:latin typeface="DIN Alternate Bold"/>
                <a:ea typeface="DIN Alternate Bold"/>
                <a:cs typeface="DIN Alternate Bold"/>
                <a:sym typeface="DIN Alternate Bold"/>
              </a:defRPr>
            </a:pPr>
            <a:r>
              <a:t>4 COMMON CHORDS: e,G,a,C chords</a:t>
            </a:r>
          </a:p>
        </p:txBody>
      </p:sp>
      <p:sp>
        <p:nvSpPr>
          <p:cNvPr id="195" name="C major"/>
          <p:cNvSpPr txBox="1"/>
          <p:nvPr/>
        </p:nvSpPr>
        <p:spPr>
          <a:xfrm>
            <a:off x="313206" y="2533309"/>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C major</a:t>
            </a:r>
          </a:p>
        </p:txBody>
      </p:sp>
      <p:sp>
        <p:nvSpPr>
          <p:cNvPr id="196" name="G major"/>
          <p:cNvSpPr txBox="1"/>
          <p:nvPr/>
        </p:nvSpPr>
        <p:spPr>
          <a:xfrm>
            <a:off x="3273777" y="4698666"/>
            <a:ext cx="128621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G major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Modulation from C major to G major"/>
          <p:cNvSpPr txBox="1"/>
          <p:nvPr>
            <p:ph type="title" idx="4294967295"/>
          </p:nvPr>
        </p:nvSpPr>
        <p:spPr>
          <a:prstGeom prst="rect">
            <a:avLst/>
          </a:prstGeom>
        </p:spPr>
        <p:txBody>
          <a:bodyPr/>
          <a:lstStyle>
            <a:lvl1pPr defTabSz="543305">
              <a:spcBef>
                <a:spcPts val="2100"/>
              </a:spcBef>
              <a:defRPr sz="4836"/>
            </a:lvl1pPr>
          </a:lstStyle>
          <a:p>
            <a:pPr/>
            <a:r>
              <a:t>Modulation from C major to G major</a:t>
            </a:r>
          </a:p>
        </p:txBody>
      </p:sp>
      <p:sp>
        <p:nvSpPr>
          <p:cNvPr id="199" name="Pivot chord"/>
          <p:cNvSpPr txBox="1"/>
          <p:nvPr/>
        </p:nvSpPr>
        <p:spPr>
          <a:xfrm>
            <a:off x="3095878" y="5024500"/>
            <a:ext cx="1993836"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22" sz="2300">
                <a:solidFill>
                  <a:srgbClr val="FF2600"/>
                </a:solidFill>
              </a:defRPr>
            </a:lvl1pPr>
          </a:lstStyle>
          <a:p>
            <a:pPr/>
            <a:r>
              <a:t>Pivot chord</a:t>
            </a:r>
          </a:p>
        </p:txBody>
      </p:sp>
      <p:sp>
        <p:nvSpPr>
          <p:cNvPr id="200" name="G major"/>
          <p:cNvSpPr txBox="1"/>
          <p:nvPr/>
        </p:nvSpPr>
        <p:spPr>
          <a:xfrm>
            <a:off x="6247181" y="4948300"/>
            <a:ext cx="128621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 major</a:t>
            </a:r>
          </a:p>
        </p:txBody>
      </p:sp>
      <p:sp>
        <p:nvSpPr>
          <p:cNvPr id="201" name="C major"/>
          <p:cNvSpPr txBox="1"/>
          <p:nvPr/>
        </p:nvSpPr>
        <p:spPr>
          <a:xfrm>
            <a:off x="522144" y="4941950"/>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02" name="Dominant chord"/>
          <p:cNvSpPr txBox="1"/>
          <p:nvPr/>
        </p:nvSpPr>
        <p:spPr>
          <a:xfrm>
            <a:off x="4268688" y="7199114"/>
            <a:ext cx="177196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19" sz="2000"/>
            </a:pPr>
            <a:r>
              <a:rPr>
                <a:solidFill>
                  <a:srgbClr val="0433FF"/>
                </a:solidFill>
              </a:rPr>
              <a:t>Dominant</a:t>
            </a:r>
            <a:r>
              <a:t> </a:t>
            </a:r>
            <a:r>
              <a:rPr>
                <a:solidFill>
                  <a:srgbClr val="0433FF"/>
                </a:solidFill>
              </a:rPr>
              <a:t>chord</a:t>
            </a:r>
          </a:p>
        </p:txBody>
      </p:sp>
      <p:sp>
        <p:nvSpPr>
          <p:cNvPr id="203" name="New Tonic"/>
          <p:cNvSpPr txBox="1"/>
          <p:nvPr/>
        </p:nvSpPr>
        <p:spPr>
          <a:xfrm>
            <a:off x="6172963" y="7238641"/>
            <a:ext cx="12282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2600"/>
                </a:solidFill>
              </a:defRPr>
            </a:lvl1pPr>
          </a:lstStyle>
          <a:p>
            <a:pPr/>
            <a:r>
              <a:t>New Tonic</a:t>
            </a:r>
          </a:p>
        </p:txBody>
      </p:sp>
      <p:pic>
        <p:nvPicPr>
          <p:cNvPr id="204" name="10.png" descr="10.png"/>
          <p:cNvPicPr>
            <a:picLocks noChangeAspect="1"/>
          </p:cNvPicPr>
          <p:nvPr/>
        </p:nvPicPr>
        <p:blipFill>
          <a:blip r:embed="rId2">
            <a:extLst/>
          </a:blip>
          <a:stretch>
            <a:fillRect/>
          </a:stretch>
        </p:blipFill>
        <p:spPr>
          <a:xfrm>
            <a:off x="652290" y="1677655"/>
            <a:ext cx="4190744" cy="2717224"/>
          </a:xfrm>
          <a:prstGeom prst="rect">
            <a:avLst/>
          </a:prstGeom>
          <a:ln w="12700">
            <a:miter lim="400000"/>
          </a:ln>
        </p:spPr>
      </p:pic>
      <p:pic>
        <p:nvPicPr>
          <p:cNvPr id="205" name="Screen Shot 2020-06-17 at 12.11.41 PM.png" descr="Screen Shot 2020-06-17 at 12.11.41 PM.png"/>
          <p:cNvPicPr>
            <a:picLocks noChangeAspect="1"/>
          </p:cNvPicPr>
          <p:nvPr/>
        </p:nvPicPr>
        <p:blipFill>
          <a:blip r:embed="rId3">
            <a:extLst/>
          </a:blip>
          <a:stretch>
            <a:fillRect/>
          </a:stretch>
        </p:blipFill>
        <p:spPr>
          <a:xfrm>
            <a:off x="276743" y="5573453"/>
            <a:ext cx="11562368" cy="158613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G major .png" descr="G major .png"/>
          <p:cNvPicPr>
            <a:picLocks noChangeAspect="1"/>
          </p:cNvPicPr>
          <p:nvPr/>
        </p:nvPicPr>
        <p:blipFill>
          <a:blip r:embed="rId2">
            <a:extLst/>
          </a:blip>
          <a:stretch>
            <a:fillRect/>
          </a:stretch>
        </p:blipFill>
        <p:spPr>
          <a:xfrm>
            <a:off x="455031" y="1037720"/>
            <a:ext cx="12094738" cy="479077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Screen Shot 2020-06-16 at 12.49.29 PM.png" descr="Screen Shot 2020-06-16 at 12.49.29 PM.png"/>
          <p:cNvPicPr>
            <a:picLocks noChangeAspect="1"/>
          </p:cNvPicPr>
          <p:nvPr/>
        </p:nvPicPr>
        <p:blipFill>
          <a:blip r:embed="rId2">
            <a:extLst/>
          </a:blip>
          <a:stretch>
            <a:fillRect/>
          </a:stretch>
        </p:blipFill>
        <p:spPr>
          <a:xfrm>
            <a:off x="407627" y="3230619"/>
            <a:ext cx="8427235" cy="1321466"/>
          </a:xfrm>
          <a:prstGeom prst="rect">
            <a:avLst/>
          </a:prstGeom>
          <a:ln w="12700">
            <a:miter lim="400000"/>
          </a:ln>
        </p:spPr>
      </p:pic>
      <p:sp>
        <p:nvSpPr>
          <p:cNvPr id="210" name="Between C Major and e minor…"/>
          <p:cNvSpPr txBox="1"/>
          <p:nvPr/>
        </p:nvSpPr>
        <p:spPr>
          <a:xfrm>
            <a:off x="3547014" y="1204836"/>
            <a:ext cx="6047029" cy="838201"/>
          </a:xfrm>
          <a:prstGeom prst="rect">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i="0" spc="0" sz="2400">
                <a:latin typeface="DIN Alternate Bold"/>
                <a:ea typeface="DIN Alternate Bold"/>
                <a:cs typeface="DIN Alternate Bold"/>
                <a:sym typeface="DIN Alternate Bold"/>
              </a:defRPr>
            </a:pPr>
            <a:r>
              <a:t>Between C Major and e minor</a:t>
            </a:r>
          </a:p>
          <a:p>
            <a:pPr algn="ctr">
              <a:spcBef>
                <a:spcPts val="0"/>
              </a:spcBef>
              <a:defRPr i="0" spc="0" sz="2400">
                <a:latin typeface="DIN Alternate Bold"/>
                <a:ea typeface="DIN Alternate Bold"/>
                <a:cs typeface="DIN Alternate Bold"/>
                <a:sym typeface="DIN Alternate Bold"/>
              </a:defRPr>
            </a:pPr>
            <a:r>
              <a:t>3 COMMON CHORDS: e, a, C chords</a:t>
            </a:r>
          </a:p>
        </p:txBody>
      </p:sp>
      <p:pic>
        <p:nvPicPr>
          <p:cNvPr id="211" name="Screen Shot 2020-06-16 at 12.33.56 PM.png" descr="Screen Shot 2020-06-16 at 12.33.56 PM.png"/>
          <p:cNvPicPr>
            <a:picLocks noChangeAspect="1"/>
          </p:cNvPicPr>
          <p:nvPr/>
        </p:nvPicPr>
        <p:blipFill>
          <a:blip r:embed="rId3">
            <a:extLst/>
          </a:blip>
          <a:stretch>
            <a:fillRect/>
          </a:stretch>
        </p:blipFill>
        <p:spPr>
          <a:xfrm>
            <a:off x="2022968" y="4807511"/>
            <a:ext cx="8361986" cy="1300585"/>
          </a:xfrm>
          <a:prstGeom prst="rect">
            <a:avLst/>
          </a:prstGeom>
          <a:ln w="12700">
            <a:miter lim="400000"/>
          </a:ln>
        </p:spPr>
      </p:pic>
      <p:pic>
        <p:nvPicPr>
          <p:cNvPr id="212" name="Прямоугольник Прямоугольник" descr="Прямоугольник Прямоугольник"/>
          <p:cNvPicPr>
            <a:picLocks noChangeAspect="0"/>
          </p:cNvPicPr>
          <p:nvPr/>
        </p:nvPicPr>
        <p:blipFill>
          <a:blip r:embed="rId4">
            <a:extLst/>
          </a:blip>
          <a:stretch>
            <a:fillRect/>
          </a:stretch>
        </p:blipFill>
        <p:spPr>
          <a:xfrm>
            <a:off x="2579336" y="3088593"/>
            <a:ext cx="756140" cy="3297759"/>
          </a:xfrm>
          <a:prstGeom prst="rect">
            <a:avLst/>
          </a:prstGeom>
        </p:spPr>
      </p:pic>
      <p:pic>
        <p:nvPicPr>
          <p:cNvPr id="214" name="Прямоугольник Прямоугольник" descr="Прямоугольник Прямоугольник"/>
          <p:cNvPicPr>
            <a:picLocks noChangeAspect="0"/>
          </p:cNvPicPr>
          <p:nvPr/>
        </p:nvPicPr>
        <p:blipFill>
          <a:blip r:embed="rId4">
            <a:extLst/>
          </a:blip>
          <a:stretch>
            <a:fillRect/>
          </a:stretch>
        </p:blipFill>
        <p:spPr>
          <a:xfrm>
            <a:off x="5459479" y="2987661"/>
            <a:ext cx="756140" cy="3297759"/>
          </a:xfrm>
          <a:prstGeom prst="rect">
            <a:avLst/>
          </a:prstGeom>
        </p:spPr>
      </p:pic>
      <p:pic>
        <p:nvPicPr>
          <p:cNvPr id="216" name="Прямоугольник Прямоугольник" descr="Прямоугольник Прямоугольник"/>
          <p:cNvPicPr>
            <a:picLocks noChangeAspect="0"/>
          </p:cNvPicPr>
          <p:nvPr/>
        </p:nvPicPr>
        <p:blipFill>
          <a:blip r:embed="rId4">
            <a:extLst/>
          </a:blip>
          <a:stretch>
            <a:fillRect/>
          </a:stretch>
        </p:blipFill>
        <p:spPr>
          <a:xfrm>
            <a:off x="7334998" y="2877231"/>
            <a:ext cx="756139" cy="3297760"/>
          </a:xfrm>
          <a:prstGeom prst="rect">
            <a:avLst/>
          </a:prstGeom>
        </p:spPr>
      </p:pic>
      <p:sp>
        <p:nvSpPr>
          <p:cNvPr id="218" name="C major"/>
          <p:cNvSpPr txBox="1"/>
          <p:nvPr/>
        </p:nvSpPr>
        <p:spPr>
          <a:xfrm>
            <a:off x="398680" y="2561801"/>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C major</a:t>
            </a:r>
          </a:p>
        </p:txBody>
      </p:sp>
      <p:sp>
        <p:nvSpPr>
          <p:cNvPr id="219" name="E minor"/>
          <p:cNvSpPr txBox="1"/>
          <p:nvPr/>
        </p:nvSpPr>
        <p:spPr>
          <a:xfrm>
            <a:off x="598121" y="4917101"/>
            <a:ext cx="125478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E minor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Modulation from C major to E minor"/>
          <p:cNvSpPr txBox="1"/>
          <p:nvPr>
            <p:ph type="title" idx="4294967295"/>
          </p:nvPr>
        </p:nvSpPr>
        <p:spPr>
          <a:prstGeom prst="rect">
            <a:avLst/>
          </a:prstGeom>
        </p:spPr>
        <p:txBody>
          <a:bodyPr/>
          <a:lstStyle>
            <a:lvl1pPr defTabSz="543305">
              <a:spcBef>
                <a:spcPts val="2100"/>
              </a:spcBef>
              <a:defRPr sz="4836"/>
            </a:lvl1pPr>
          </a:lstStyle>
          <a:p>
            <a:pPr/>
            <a:r>
              <a:t>Modulation from C major to E minor</a:t>
            </a:r>
          </a:p>
        </p:txBody>
      </p:sp>
      <p:sp>
        <p:nvSpPr>
          <p:cNvPr id="222" name="Pivot chord"/>
          <p:cNvSpPr txBox="1"/>
          <p:nvPr/>
        </p:nvSpPr>
        <p:spPr>
          <a:xfrm>
            <a:off x="3715809" y="4980050"/>
            <a:ext cx="1993836"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22" sz="2300">
                <a:solidFill>
                  <a:srgbClr val="FF2600"/>
                </a:solidFill>
              </a:defRPr>
            </a:lvl1pPr>
          </a:lstStyle>
          <a:p>
            <a:pPr/>
            <a:r>
              <a:t>Pivot chord</a:t>
            </a:r>
          </a:p>
        </p:txBody>
      </p:sp>
      <p:sp>
        <p:nvSpPr>
          <p:cNvPr id="223" name="E minor"/>
          <p:cNvSpPr txBox="1"/>
          <p:nvPr/>
        </p:nvSpPr>
        <p:spPr>
          <a:xfrm>
            <a:off x="7082932" y="4941950"/>
            <a:ext cx="125478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 minor</a:t>
            </a:r>
          </a:p>
        </p:txBody>
      </p:sp>
      <p:sp>
        <p:nvSpPr>
          <p:cNvPr id="224" name="C major"/>
          <p:cNvSpPr txBox="1"/>
          <p:nvPr/>
        </p:nvSpPr>
        <p:spPr>
          <a:xfrm>
            <a:off x="560132" y="4941950"/>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25" name="Dominant chord"/>
          <p:cNvSpPr txBox="1"/>
          <p:nvPr/>
        </p:nvSpPr>
        <p:spPr>
          <a:xfrm>
            <a:off x="5009468" y="7484925"/>
            <a:ext cx="177196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19" sz="2000"/>
            </a:pPr>
            <a:r>
              <a:rPr>
                <a:solidFill>
                  <a:srgbClr val="0433FF"/>
                </a:solidFill>
              </a:rPr>
              <a:t>Dominant</a:t>
            </a:r>
            <a:r>
              <a:t> </a:t>
            </a:r>
            <a:r>
              <a:rPr>
                <a:solidFill>
                  <a:srgbClr val="0433FF"/>
                </a:solidFill>
              </a:rPr>
              <a:t>chord</a:t>
            </a:r>
          </a:p>
        </p:txBody>
      </p:sp>
      <p:sp>
        <p:nvSpPr>
          <p:cNvPr id="226" name="New Tonic"/>
          <p:cNvSpPr txBox="1"/>
          <p:nvPr/>
        </p:nvSpPr>
        <p:spPr>
          <a:xfrm>
            <a:off x="7314617" y="7478575"/>
            <a:ext cx="12282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2600"/>
                </a:solidFill>
              </a:defRPr>
            </a:lvl1pPr>
          </a:lstStyle>
          <a:p>
            <a:pPr/>
            <a:r>
              <a:t>New Tonic</a:t>
            </a:r>
          </a:p>
        </p:txBody>
      </p:sp>
      <p:pic>
        <p:nvPicPr>
          <p:cNvPr id="227" name="10.png" descr="10.png"/>
          <p:cNvPicPr>
            <a:picLocks noChangeAspect="1"/>
          </p:cNvPicPr>
          <p:nvPr/>
        </p:nvPicPr>
        <p:blipFill>
          <a:blip r:embed="rId2">
            <a:extLst/>
          </a:blip>
          <a:stretch>
            <a:fillRect/>
          </a:stretch>
        </p:blipFill>
        <p:spPr>
          <a:xfrm>
            <a:off x="652290" y="1677655"/>
            <a:ext cx="4190744" cy="2717224"/>
          </a:xfrm>
          <a:prstGeom prst="rect">
            <a:avLst/>
          </a:prstGeom>
          <a:ln w="12700">
            <a:miter lim="400000"/>
          </a:ln>
        </p:spPr>
      </p:pic>
      <p:pic>
        <p:nvPicPr>
          <p:cNvPr id="228" name="Screen Shot 2020-06-17 at 12.18.02 PM.png" descr="Screen Shot 2020-06-17 at 12.18.02 PM.png"/>
          <p:cNvPicPr>
            <a:picLocks noChangeAspect="1"/>
          </p:cNvPicPr>
          <p:nvPr/>
        </p:nvPicPr>
        <p:blipFill>
          <a:blip r:embed="rId3">
            <a:extLst/>
          </a:blip>
          <a:stretch>
            <a:fillRect/>
          </a:stretch>
        </p:blipFill>
        <p:spPr>
          <a:xfrm>
            <a:off x="425298" y="5692222"/>
            <a:ext cx="11861801" cy="158853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Screen Shot 2020-06-17 at 12.21.31 PM.png" descr="Screen Shot 2020-06-17 at 12.21.31 PM.png"/>
          <p:cNvPicPr>
            <a:picLocks noChangeAspect="1"/>
          </p:cNvPicPr>
          <p:nvPr/>
        </p:nvPicPr>
        <p:blipFill>
          <a:blip r:embed="rId2">
            <a:extLst/>
          </a:blip>
          <a:stretch>
            <a:fillRect/>
          </a:stretch>
        </p:blipFill>
        <p:spPr>
          <a:xfrm>
            <a:off x="623513" y="1555809"/>
            <a:ext cx="11339292" cy="450109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Screen Shot 2020-06-16 at 12.49.29 PM.png" descr="Screen Shot 2020-06-16 at 12.49.29 PM.png"/>
          <p:cNvPicPr>
            <a:picLocks noChangeAspect="1"/>
          </p:cNvPicPr>
          <p:nvPr/>
        </p:nvPicPr>
        <p:blipFill>
          <a:blip r:embed="rId2">
            <a:extLst/>
          </a:blip>
          <a:stretch>
            <a:fillRect/>
          </a:stretch>
        </p:blipFill>
        <p:spPr>
          <a:xfrm>
            <a:off x="4405939" y="4203740"/>
            <a:ext cx="8427234" cy="1321465"/>
          </a:xfrm>
          <a:prstGeom prst="rect">
            <a:avLst/>
          </a:prstGeom>
          <a:ln w="12700">
            <a:miter lim="400000"/>
          </a:ln>
        </p:spPr>
      </p:pic>
      <p:sp>
        <p:nvSpPr>
          <p:cNvPr id="233" name="Between C Major and F major…"/>
          <p:cNvSpPr txBox="1"/>
          <p:nvPr/>
        </p:nvSpPr>
        <p:spPr>
          <a:xfrm>
            <a:off x="2898389" y="1384420"/>
            <a:ext cx="7377042" cy="838201"/>
          </a:xfrm>
          <a:prstGeom prst="rect">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i="0" spc="0" sz="2400">
                <a:latin typeface="DIN Alternate Bold"/>
                <a:ea typeface="DIN Alternate Bold"/>
                <a:cs typeface="DIN Alternate Bold"/>
                <a:sym typeface="DIN Alternate Bold"/>
              </a:defRPr>
            </a:pPr>
            <a:r>
              <a:t>Between </a:t>
            </a:r>
            <a:r>
              <a:rPr>
                <a:solidFill>
                  <a:srgbClr val="0433FF"/>
                </a:solidFill>
              </a:rPr>
              <a:t>C</a:t>
            </a:r>
            <a:r>
              <a:t> Major and </a:t>
            </a:r>
            <a:r>
              <a:rPr>
                <a:solidFill>
                  <a:srgbClr val="0433FF"/>
                </a:solidFill>
              </a:rPr>
              <a:t>F</a:t>
            </a:r>
            <a:r>
              <a:t> major  </a:t>
            </a:r>
          </a:p>
          <a:p>
            <a:pPr algn="ctr">
              <a:spcBef>
                <a:spcPts val="0"/>
              </a:spcBef>
              <a:defRPr i="0" spc="0" sz="2400">
                <a:latin typeface="DIN Alternate Bold"/>
                <a:ea typeface="DIN Alternate Bold"/>
                <a:cs typeface="DIN Alternate Bold"/>
                <a:sym typeface="DIN Alternate Bold"/>
              </a:defRPr>
            </a:pPr>
            <a:r>
              <a:t>4 COMMON CHORDS: C, d, F, a chords</a:t>
            </a:r>
          </a:p>
        </p:txBody>
      </p:sp>
      <p:pic>
        <p:nvPicPr>
          <p:cNvPr id="234" name="Screen Shot 2020-06-16 at 12.36.03 PM.png" descr="Screen Shot 2020-06-16 at 12.36.03 PM.png"/>
          <p:cNvPicPr>
            <a:picLocks noChangeAspect="1"/>
          </p:cNvPicPr>
          <p:nvPr/>
        </p:nvPicPr>
        <p:blipFill>
          <a:blip r:embed="rId3">
            <a:extLst/>
          </a:blip>
          <a:stretch>
            <a:fillRect/>
          </a:stretch>
        </p:blipFill>
        <p:spPr>
          <a:xfrm>
            <a:off x="237258" y="5956032"/>
            <a:ext cx="8082198" cy="1253531"/>
          </a:xfrm>
          <a:prstGeom prst="rect">
            <a:avLst/>
          </a:prstGeom>
          <a:ln w="12700">
            <a:miter lim="400000"/>
          </a:ln>
        </p:spPr>
      </p:pic>
      <p:pic>
        <p:nvPicPr>
          <p:cNvPr id="235" name="Прямоугольник Прямоугольник" descr="Прямоугольник Прямоугольник"/>
          <p:cNvPicPr>
            <a:picLocks noChangeAspect="0"/>
          </p:cNvPicPr>
          <p:nvPr/>
        </p:nvPicPr>
        <p:blipFill>
          <a:blip r:embed="rId4">
            <a:extLst/>
          </a:blip>
          <a:stretch>
            <a:fillRect/>
          </a:stretch>
        </p:blipFill>
        <p:spPr>
          <a:xfrm>
            <a:off x="4795715" y="3918384"/>
            <a:ext cx="756139" cy="3297759"/>
          </a:xfrm>
          <a:prstGeom prst="rect">
            <a:avLst/>
          </a:prstGeom>
        </p:spPr>
      </p:pic>
      <p:pic>
        <p:nvPicPr>
          <p:cNvPr id="237" name="Прямоугольник Прямоугольник" descr="Прямоугольник Прямоугольник"/>
          <p:cNvPicPr>
            <a:picLocks noChangeAspect="0"/>
          </p:cNvPicPr>
          <p:nvPr/>
        </p:nvPicPr>
        <p:blipFill>
          <a:blip r:embed="rId4">
            <a:extLst/>
          </a:blip>
          <a:stretch>
            <a:fillRect/>
          </a:stretch>
        </p:blipFill>
        <p:spPr>
          <a:xfrm>
            <a:off x="5691986" y="4073876"/>
            <a:ext cx="756140" cy="3297759"/>
          </a:xfrm>
          <a:prstGeom prst="rect">
            <a:avLst/>
          </a:prstGeom>
        </p:spPr>
      </p:pic>
      <p:pic>
        <p:nvPicPr>
          <p:cNvPr id="239" name="Прямоугольник Прямоугольник" descr="Прямоугольник Прямоугольник"/>
          <p:cNvPicPr>
            <a:picLocks noChangeAspect="0"/>
          </p:cNvPicPr>
          <p:nvPr/>
        </p:nvPicPr>
        <p:blipFill>
          <a:blip r:embed="rId4">
            <a:extLst/>
          </a:blip>
          <a:stretch>
            <a:fillRect/>
          </a:stretch>
        </p:blipFill>
        <p:spPr>
          <a:xfrm>
            <a:off x="7486952" y="4149853"/>
            <a:ext cx="756140" cy="3297759"/>
          </a:xfrm>
          <a:prstGeom prst="rect">
            <a:avLst/>
          </a:prstGeom>
        </p:spPr>
      </p:pic>
      <p:pic>
        <p:nvPicPr>
          <p:cNvPr id="241" name="Прямоугольник Прямоугольник" descr="Прямоугольник Прямоугольник"/>
          <p:cNvPicPr>
            <a:picLocks noChangeAspect="0"/>
          </p:cNvPicPr>
          <p:nvPr/>
        </p:nvPicPr>
        <p:blipFill>
          <a:blip r:embed="rId5">
            <a:extLst/>
          </a:blip>
          <a:stretch>
            <a:fillRect/>
          </a:stretch>
        </p:blipFill>
        <p:spPr>
          <a:xfrm>
            <a:off x="2643392" y="5918294"/>
            <a:ext cx="756140" cy="1500604"/>
          </a:xfrm>
          <a:prstGeom prst="rect">
            <a:avLst/>
          </a:prstGeom>
        </p:spPr>
      </p:pic>
      <p:pic>
        <p:nvPicPr>
          <p:cNvPr id="243" name="Прямоугольник Прямоугольник" descr="Прямоугольник Прямоугольник"/>
          <p:cNvPicPr>
            <a:picLocks noChangeAspect="0"/>
          </p:cNvPicPr>
          <p:nvPr/>
        </p:nvPicPr>
        <p:blipFill>
          <a:blip r:embed="rId6">
            <a:extLst/>
          </a:blip>
          <a:stretch>
            <a:fillRect/>
          </a:stretch>
        </p:blipFill>
        <p:spPr>
          <a:xfrm>
            <a:off x="9680800" y="4038629"/>
            <a:ext cx="686061" cy="1676342"/>
          </a:xfrm>
          <a:prstGeom prst="rect">
            <a:avLst/>
          </a:prstGeom>
        </p:spPr>
      </p:pic>
      <p:sp>
        <p:nvSpPr>
          <p:cNvPr id="245" name="Линия"/>
          <p:cNvSpPr/>
          <p:nvPr/>
        </p:nvSpPr>
        <p:spPr>
          <a:xfrm flipH="1" flipV="1">
            <a:off x="3006128" y="7508828"/>
            <a:ext cx="183366" cy="380235"/>
          </a:xfrm>
          <a:prstGeom prst="line">
            <a:avLst/>
          </a:prstGeom>
          <a:ln w="25400">
            <a:solidFill>
              <a:srgbClr val="747676"/>
            </a:solidFill>
            <a:miter lim="400000"/>
            <a:tailEnd type="triangle"/>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246" name="Линия"/>
          <p:cNvSpPr/>
          <p:nvPr/>
        </p:nvSpPr>
        <p:spPr>
          <a:xfrm>
            <a:off x="3189196" y="7895590"/>
            <a:ext cx="6626408" cy="1"/>
          </a:xfrm>
          <a:prstGeom prst="line">
            <a:avLst/>
          </a:prstGeom>
          <a:ln w="25400">
            <a:solidFill>
              <a:srgbClr val="747676"/>
            </a:solidFill>
            <a:miter lim="400000"/>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247" name="Линия"/>
          <p:cNvSpPr/>
          <p:nvPr/>
        </p:nvSpPr>
        <p:spPr>
          <a:xfrm flipV="1">
            <a:off x="9823196" y="5960484"/>
            <a:ext cx="182351" cy="1934433"/>
          </a:xfrm>
          <a:prstGeom prst="line">
            <a:avLst/>
          </a:prstGeom>
          <a:ln w="25400">
            <a:solidFill>
              <a:srgbClr val="747676"/>
            </a:solidFill>
            <a:miter lim="400000"/>
            <a:tailEnd type="triangle"/>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248" name="C major"/>
          <p:cNvSpPr txBox="1"/>
          <p:nvPr/>
        </p:nvSpPr>
        <p:spPr>
          <a:xfrm>
            <a:off x="4381394" y="3265470"/>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49" name="F major"/>
          <p:cNvSpPr txBox="1"/>
          <p:nvPr/>
        </p:nvSpPr>
        <p:spPr>
          <a:xfrm>
            <a:off x="229843" y="5275163"/>
            <a:ext cx="122717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 major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Modulation from C major to F major"/>
          <p:cNvSpPr txBox="1"/>
          <p:nvPr>
            <p:ph type="title" idx="4294967295"/>
          </p:nvPr>
        </p:nvSpPr>
        <p:spPr>
          <a:prstGeom prst="rect">
            <a:avLst/>
          </a:prstGeom>
        </p:spPr>
        <p:txBody>
          <a:bodyPr/>
          <a:lstStyle>
            <a:lvl1pPr defTabSz="543305">
              <a:spcBef>
                <a:spcPts val="2100"/>
              </a:spcBef>
              <a:defRPr sz="4836"/>
            </a:lvl1pPr>
          </a:lstStyle>
          <a:p>
            <a:pPr/>
            <a:r>
              <a:t>Modulation from C major to F major</a:t>
            </a:r>
          </a:p>
        </p:txBody>
      </p:sp>
      <p:sp>
        <p:nvSpPr>
          <p:cNvPr id="252" name="Pivot chord"/>
          <p:cNvSpPr txBox="1"/>
          <p:nvPr/>
        </p:nvSpPr>
        <p:spPr>
          <a:xfrm>
            <a:off x="4172716" y="4980050"/>
            <a:ext cx="1993836"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22" sz="2300">
                <a:solidFill>
                  <a:srgbClr val="FF2600"/>
                </a:solidFill>
              </a:defRPr>
            </a:lvl1pPr>
          </a:lstStyle>
          <a:p>
            <a:pPr/>
            <a:r>
              <a:t>Pivot chord</a:t>
            </a:r>
          </a:p>
        </p:txBody>
      </p:sp>
      <p:sp>
        <p:nvSpPr>
          <p:cNvPr id="253" name="F major"/>
          <p:cNvSpPr txBox="1"/>
          <p:nvPr/>
        </p:nvSpPr>
        <p:spPr>
          <a:xfrm>
            <a:off x="7956673" y="4941950"/>
            <a:ext cx="122717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 major</a:t>
            </a:r>
          </a:p>
        </p:txBody>
      </p:sp>
      <p:sp>
        <p:nvSpPr>
          <p:cNvPr id="254" name="C major"/>
          <p:cNvSpPr txBox="1"/>
          <p:nvPr/>
        </p:nvSpPr>
        <p:spPr>
          <a:xfrm>
            <a:off x="1110968" y="4941950"/>
            <a:ext cx="127162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55" name="Dominant chord"/>
          <p:cNvSpPr txBox="1"/>
          <p:nvPr/>
        </p:nvSpPr>
        <p:spPr>
          <a:xfrm>
            <a:off x="5616418" y="7472923"/>
            <a:ext cx="177196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19" sz="2000"/>
            </a:pPr>
            <a:r>
              <a:rPr>
                <a:solidFill>
                  <a:srgbClr val="0433FF"/>
                </a:solidFill>
              </a:rPr>
              <a:t>Dominant</a:t>
            </a:r>
            <a:r>
              <a:t> </a:t>
            </a:r>
            <a:r>
              <a:rPr>
                <a:solidFill>
                  <a:srgbClr val="0433FF"/>
                </a:solidFill>
              </a:rPr>
              <a:t>chord</a:t>
            </a:r>
          </a:p>
        </p:txBody>
      </p:sp>
      <p:sp>
        <p:nvSpPr>
          <p:cNvPr id="256" name="New Tonic"/>
          <p:cNvSpPr txBox="1"/>
          <p:nvPr/>
        </p:nvSpPr>
        <p:spPr>
          <a:xfrm>
            <a:off x="7870644" y="7466573"/>
            <a:ext cx="12282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2600"/>
                </a:solidFill>
              </a:defRPr>
            </a:lvl1pPr>
          </a:lstStyle>
          <a:p>
            <a:pPr/>
            <a:r>
              <a:t>New Tonic</a:t>
            </a:r>
          </a:p>
        </p:txBody>
      </p:sp>
      <p:pic>
        <p:nvPicPr>
          <p:cNvPr id="257" name="10.png" descr="10.png"/>
          <p:cNvPicPr>
            <a:picLocks noChangeAspect="1"/>
          </p:cNvPicPr>
          <p:nvPr/>
        </p:nvPicPr>
        <p:blipFill>
          <a:blip r:embed="rId2">
            <a:extLst/>
          </a:blip>
          <a:stretch>
            <a:fillRect/>
          </a:stretch>
        </p:blipFill>
        <p:spPr>
          <a:xfrm>
            <a:off x="652290" y="1677655"/>
            <a:ext cx="4190744" cy="2717224"/>
          </a:xfrm>
          <a:prstGeom prst="rect">
            <a:avLst/>
          </a:prstGeom>
          <a:ln w="12700">
            <a:miter lim="400000"/>
          </a:ln>
        </p:spPr>
      </p:pic>
      <p:pic>
        <p:nvPicPr>
          <p:cNvPr id="258" name="Screen Shot 2020-06-17 at 12.30.30 PM.png" descr="Screen Shot 2020-06-17 at 12.30.30 PM.png"/>
          <p:cNvPicPr>
            <a:picLocks noChangeAspect="1"/>
          </p:cNvPicPr>
          <p:nvPr/>
        </p:nvPicPr>
        <p:blipFill>
          <a:blip r:embed="rId3">
            <a:extLst/>
          </a:blip>
          <a:stretch>
            <a:fillRect/>
          </a:stretch>
        </p:blipFill>
        <p:spPr>
          <a:xfrm>
            <a:off x="719649" y="5566686"/>
            <a:ext cx="10578118" cy="170066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Screen Shot 2020-06-17 at 12.23.42 PM.png" descr="Screen Shot 2020-06-17 at 12.23.42 PM.png"/>
          <p:cNvPicPr>
            <a:picLocks noChangeAspect="1"/>
          </p:cNvPicPr>
          <p:nvPr/>
        </p:nvPicPr>
        <p:blipFill>
          <a:blip r:embed="rId2">
            <a:extLst/>
          </a:blip>
          <a:stretch>
            <a:fillRect/>
          </a:stretch>
        </p:blipFill>
        <p:spPr>
          <a:xfrm>
            <a:off x="1098292" y="2513319"/>
            <a:ext cx="10808216" cy="445628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Screen Shot 2020-06-16 at 12.49.29 PM.png" descr="Screen Shot 2020-06-16 at 12.49.29 PM.png"/>
          <p:cNvPicPr>
            <a:picLocks noChangeAspect="1"/>
          </p:cNvPicPr>
          <p:nvPr/>
        </p:nvPicPr>
        <p:blipFill>
          <a:blip r:embed="rId2">
            <a:extLst/>
          </a:blip>
          <a:stretch>
            <a:fillRect/>
          </a:stretch>
        </p:blipFill>
        <p:spPr>
          <a:xfrm>
            <a:off x="3171306" y="3468049"/>
            <a:ext cx="8427234" cy="1321465"/>
          </a:xfrm>
          <a:prstGeom prst="rect">
            <a:avLst/>
          </a:prstGeom>
          <a:ln w="12700">
            <a:miter lim="400000"/>
          </a:ln>
        </p:spPr>
      </p:pic>
      <p:sp>
        <p:nvSpPr>
          <p:cNvPr id="263" name="Between C Major and d minor…"/>
          <p:cNvSpPr txBox="1"/>
          <p:nvPr/>
        </p:nvSpPr>
        <p:spPr>
          <a:xfrm>
            <a:off x="3547014" y="1204836"/>
            <a:ext cx="6047029" cy="838201"/>
          </a:xfrm>
          <a:prstGeom prst="rect">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i="0" spc="0" sz="2400">
                <a:latin typeface="DIN Alternate Bold"/>
                <a:ea typeface="DIN Alternate Bold"/>
                <a:cs typeface="DIN Alternate Bold"/>
                <a:sym typeface="DIN Alternate Bold"/>
              </a:defRPr>
            </a:pPr>
            <a:r>
              <a:t>Between </a:t>
            </a:r>
            <a:r>
              <a:rPr>
                <a:solidFill>
                  <a:srgbClr val="0433FF"/>
                </a:solidFill>
              </a:rPr>
              <a:t>C</a:t>
            </a:r>
            <a:r>
              <a:t> Major and </a:t>
            </a:r>
            <a:r>
              <a:rPr>
                <a:solidFill>
                  <a:srgbClr val="0433FF"/>
                </a:solidFill>
              </a:rPr>
              <a:t>d </a:t>
            </a:r>
            <a:r>
              <a:t>minor</a:t>
            </a:r>
          </a:p>
          <a:p>
            <a:pPr algn="ctr">
              <a:spcBef>
                <a:spcPts val="0"/>
              </a:spcBef>
              <a:defRPr i="0" spc="0" sz="2400">
                <a:latin typeface="DIN Alternate Bold"/>
                <a:ea typeface="DIN Alternate Bold"/>
                <a:cs typeface="DIN Alternate Bold"/>
                <a:sym typeface="DIN Alternate Bold"/>
              </a:defRPr>
            </a:pPr>
            <a:r>
              <a:t>1 COMMON CHORDS: d chords</a:t>
            </a:r>
          </a:p>
        </p:txBody>
      </p:sp>
      <p:sp>
        <p:nvSpPr>
          <p:cNvPr id="264" name="C major"/>
          <p:cNvSpPr txBox="1"/>
          <p:nvPr/>
        </p:nvSpPr>
        <p:spPr>
          <a:xfrm>
            <a:off x="1619074" y="3694223"/>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65" name="D minor"/>
          <p:cNvSpPr txBox="1"/>
          <p:nvPr/>
        </p:nvSpPr>
        <p:spPr>
          <a:xfrm>
            <a:off x="2292297" y="5406446"/>
            <a:ext cx="130774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 minor</a:t>
            </a:r>
          </a:p>
        </p:txBody>
      </p:sp>
      <p:pic>
        <p:nvPicPr>
          <p:cNvPr id="266" name="d minor.png" descr="d minor.png"/>
          <p:cNvPicPr>
            <a:picLocks noChangeAspect="1"/>
          </p:cNvPicPr>
          <p:nvPr/>
        </p:nvPicPr>
        <p:blipFill>
          <a:blip r:embed="rId3">
            <a:extLst/>
          </a:blip>
          <a:stretch>
            <a:fillRect/>
          </a:stretch>
        </p:blipFill>
        <p:spPr>
          <a:xfrm>
            <a:off x="3839954" y="5014679"/>
            <a:ext cx="10115696" cy="1614662"/>
          </a:xfrm>
          <a:prstGeom prst="rect">
            <a:avLst/>
          </a:prstGeom>
          <a:ln w="12700">
            <a:miter lim="400000"/>
          </a:ln>
        </p:spPr>
      </p:pic>
      <p:pic>
        <p:nvPicPr>
          <p:cNvPr id="267" name="Прямоугольник Прямоугольник" descr="Прямоугольник Прямоугольник"/>
          <p:cNvPicPr>
            <a:picLocks noChangeAspect="0"/>
          </p:cNvPicPr>
          <p:nvPr/>
        </p:nvPicPr>
        <p:blipFill>
          <a:blip r:embed="rId4">
            <a:extLst/>
          </a:blip>
          <a:stretch>
            <a:fillRect/>
          </a:stretch>
        </p:blipFill>
        <p:spPr>
          <a:xfrm>
            <a:off x="4503801" y="3304604"/>
            <a:ext cx="756140" cy="3297760"/>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3" name="Modulation"/>
          <p:cNvSpPr txBox="1"/>
          <p:nvPr>
            <p:ph type="title"/>
          </p:nvPr>
        </p:nvSpPr>
        <p:spPr>
          <a:prstGeom prst="rect">
            <a:avLst/>
          </a:prstGeom>
          <a:ln w="25400">
            <a:solidFill>
              <a:srgbClr val="747676"/>
            </a:solidFill>
          </a:ln>
        </p:spPr>
        <p:txBody>
          <a:bodyPr/>
          <a:lstStyle>
            <a:lvl1pPr algn="ctr" defTabSz="519937">
              <a:spcBef>
                <a:spcPts val="0"/>
              </a:spcBef>
              <a:defRPr cap="none" sz="4093">
                <a:solidFill>
                  <a:srgbClr val="5C5C5C"/>
                </a:solidFill>
                <a:latin typeface="DIN Alternate Bold"/>
                <a:ea typeface="DIN Alternate Bold"/>
                <a:cs typeface="DIN Alternate Bold"/>
                <a:sym typeface="DIN Alternate Bold"/>
              </a:defRPr>
            </a:lvl1pPr>
          </a:lstStyle>
          <a:p>
            <a:pPr/>
            <a:r>
              <a:t>Modulation</a:t>
            </a:r>
          </a:p>
        </p:txBody>
      </p:sp>
      <p:sp>
        <p:nvSpPr>
          <p:cNvPr id="134" name="Modulation describes the process where a piece of music changes from one key to another key. Modulation is a very important part of music composition, as it allows you to move smoothly from the home key to many other keys.…"/>
          <p:cNvSpPr txBox="1"/>
          <p:nvPr>
            <p:ph type="body" idx="4294967295"/>
          </p:nvPr>
        </p:nvSpPr>
        <p:spPr>
          <a:xfrm>
            <a:off x="484763" y="1689100"/>
            <a:ext cx="11861801" cy="7226300"/>
          </a:xfrm>
          <a:prstGeom prst="rect">
            <a:avLst/>
          </a:prstGeom>
        </p:spPr>
        <p:txBody>
          <a:bodyPr/>
          <a:lstStyle/>
          <a:p>
            <a:pPr marL="0" indent="0" defTabSz="457200">
              <a:lnSpc>
                <a:spcPts val="5600"/>
              </a:lnSpc>
              <a:spcBef>
                <a:spcPts val="2000"/>
              </a:spcBef>
              <a:buSzTx/>
              <a:buFontTx/>
              <a:buNone/>
              <a:defRPr>
                <a:solidFill>
                  <a:srgbClr val="444444"/>
                </a:solidFill>
                <a:latin typeface="Times Roman"/>
                <a:ea typeface="Times Roman"/>
                <a:cs typeface="Times Roman"/>
                <a:sym typeface="Times Roman"/>
              </a:defRPr>
            </a:pPr>
            <a:r>
              <a:rPr b="1">
                <a:solidFill>
                  <a:srgbClr val="0433FF"/>
                </a:solidFill>
              </a:rPr>
              <a:t>Modulation</a:t>
            </a:r>
            <a:r>
              <a:t> describes the process where a piece of music </a:t>
            </a:r>
            <a:r>
              <a:rPr b="1"/>
              <a:t>changes from one key to another key</a:t>
            </a:r>
            <a:r>
              <a:t>. Modulation is a very important part of music composition, as it allows you to move smoothly from the home key to many other keys.</a:t>
            </a:r>
          </a:p>
          <a:p>
            <a:pPr marL="0" indent="0" defTabSz="457200">
              <a:lnSpc>
                <a:spcPts val="5600"/>
              </a:lnSpc>
              <a:spcBef>
                <a:spcPts val="2000"/>
              </a:spcBef>
              <a:buSzTx/>
              <a:buFontTx/>
              <a:buNone/>
              <a:defRPr>
                <a:solidFill>
                  <a:srgbClr val="444444"/>
                </a:solidFill>
                <a:latin typeface="Times Roman"/>
                <a:ea typeface="Times Roman"/>
                <a:cs typeface="Times Roman"/>
                <a:sym typeface="Times Roman"/>
              </a:defRPr>
            </a:pPr>
            <a:r>
              <a:t>                                                                      ‘</a:t>
            </a:r>
            <a:r>
              <a:rPr i="1"/>
              <a:t>Mazurka’ by Tchaikovsky</a:t>
            </a:r>
          </a:p>
        </p:txBody>
      </p:sp>
      <p:pic>
        <p:nvPicPr>
          <p:cNvPr id="135" name="Изображение" descr="Изображение"/>
          <p:cNvPicPr>
            <a:picLocks noChangeAspect="1"/>
          </p:cNvPicPr>
          <p:nvPr/>
        </p:nvPicPr>
        <p:blipFill>
          <a:blip r:embed="rId2">
            <a:extLst/>
          </a:blip>
          <a:stretch>
            <a:fillRect/>
          </a:stretch>
        </p:blipFill>
        <p:spPr>
          <a:xfrm>
            <a:off x="259960" y="4862229"/>
            <a:ext cx="12311407" cy="222503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Modulation from C major to d minor"/>
          <p:cNvSpPr txBox="1"/>
          <p:nvPr>
            <p:ph type="title" idx="4294967295"/>
          </p:nvPr>
        </p:nvSpPr>
        <p:spPr>
          <a:prstGeom prst="rect">
            <a:avLst/>
          </a:prstGeom>
        </p:spPr>
        <p:txBody>
          <a:bodyPr/>
          <a:lstStyle>
            <a:lvl1pPr defTabSz="543305">
              <a:spcBef>
                <a:spcPts val="2100"/>
              </a:spcBef>
              <a:defRPr sz="4836"/>
            </a:lvl1pPr>
          </a:lstStyle>
          <a:p>
            <a:pPr/>
            <a:r>
              <a:t>Modulation from C major to d minor</a:t>
            </a:r>
          </a:p>
        </p:txBody>
      </p:sp>
      <p:sp>
        <p:nvSpPr>
          <p:cNvPr id="271" name="Pivot chord"/>
          <p:cNvSpPr txBox="1"/>
          <p:nvPr/>
        </p:nvSpPr>
        <p:spPr>
          <a:xfrm>
            <a:off x="3499251" y="5094016"/>
            <a:ext cx="1993835"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22" sz="2300">
                <a:solidFill>
                  <a:srgbClr val="FF2600"/>
                </a:solidFill>
              </a:defRPr>
            </a:lvl1pPr>
          </a:lstStyle>
          <a:p>
            <a:pPr/>
            <a:r>
              <a:t>Pivot chord</a:t>
            </a:r>
          </a:p>
        </p:txBody>
      </p:sp>
      <p:sp>
        <p:nvSpPr>
          <p:cNvPr id="272" name="D minor"/>
          <p:cNvSpPr txBox="1"/>
          <p:nvPr/>
        </p:nvSpPr>
        <p:spPr>
          <a:xfrm>
            <a:off x="7434328" y="4960944"/>
            <a:ext cx="130774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 minor</a:t>
            </a:r>
          </a:p>
        </p:txBody>
      </p:sp>
      <p:sp>
        <p:nvSpPr>
          <p:cNvPr id="273" name="C major"/>
          <p:cNvSpPr txBox="1"/>
          <p:nvPr/>
        </p:nvSpPr>
        <p:spPr>
          <a:xfrm>
            <a:off x="854545" y="5055916"/>
            <a:ext cx="12716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274" name="Dominant chord"/>
          <p:cNvSpPr txBox="1"/>
          <p:nvPr/>
        </p:nvSpPr>
        <p:spPr>
          <a:xfrm>
            <a:off x="5179548" y="7472923"/>
            <a:ext cx="177196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19" sz="2000"/>
            </a:pPr>
            <a:r>
              <a:rPr>
                <a:solidFill>
                  <a:srgbClr val="0433FF"/>
                </a:solidFill>
              </a:rPr>
              <a:t>Dominant</a:t>
            </a:r>
            <a:r>
              <a:t> </a:t>
            </a:r>
            <a:r>
              <a:rPr>
                <a:solidFill>
                  <a:srgbClr val="0433FF"/>
                </a:solidFill>
              </a:rPr>
              <a:t>chord</a:t>
            </a:r>
          </a:p>
        </p:txBody>
      </p:sp>
      <p:sp>
        <p:nvSpPr>
          <p:cNvPr id="275" name="New Tonic"/>
          <p:cNvSpPr txBox="1"/>
          <p:nvPr/>
        </p:nvSpPr>
        <p:spPr>
          <a:xfrm>
            <a:off x="7474057" y="7466573"/>
            <a:ext cx="12282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2600"/>
                </a:solidFill>
              </a:defRPr>
            </a:lvl1pPr>
          </a:lstStyle>
          <a:p>
            <a:pPr/>
            <a:r>
              <a:t>New Tonic</a:t>
            </a:r>
          </a:p>
        </p:txBody>
      </p:sp>
      <p:pic>
        <p:nvPicPr>
          <p:cNvPr id="276" name="10.png" descr="10.png"/>
          <p:cNvPicPr>
            <a:picLocks noChangeAspect="1"/>
          </p:cNvPicPr>
          <p:nvPr/>
        </p:nvPicPr>
        <p:blipFill>
          <a:blip r:embed="rId2">
            <a:extLst/>
          </a:blip>
          <a:stretch>
            <a:fillRect/>
          </a:stretch>
        </p:blipFill>
        <p:spPr>
          <a:xfrm>
            <a:off x="652290" y="1677655"/>
            <a:ext cx="4190744" cy="2717224"/>
          </a:xfrm>
          <a:prstGeom prst="rect">
            <a:avLst/>
          </a:prstGeom>
          <a:ln w="12700">
            <a:miter lim="400000"/>
          </a:ln>
        </p:spPr>
      </p:pic>
      <p:pic>
        <p:nvPicPr>
          <p:cNvPr id="277" name="Screen Shot 2020-06-17 at 12.30.42 PM.png" descr="Screen Shot 2020-06-17 at 12.30.42 PM.png"/>
          <p:cNvPicPr>
            <a:picLocks noChangeAspect="1"/>
          </p:cNvPicPr>
          <p:nvPr/>
        </p:nvPicPr>
        <p:blipFill>
          <a:blip r:embed="rId3">
            <a:extLst/>
          </a:blip>
          <a:stretch>
            <a:fillRect/>
          </a:stretch>
        </p:blipFill>
        <p:spPr>
          <a:xfrm>
            <a:off x="567562" y="5700452"/>
            <a:ext cx="11604703" cy="149683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Screen Shot 2020-06-17 at 12.22.09 PM.png" descr="Screen Shot 2020-06-17 at 12.22.09 PM.png"/>
          <p:cNvPicPr>
            <a:picLocks noChangeAspect="1"/>
          </p:cNvPicPr>
          <p:nvPr/>
        </p:nvPicPr>
        <p:blipFill>
          <a:blip r:embed="rId2">
            <a:extLst/>
          </a:blip>
          <a:srcRect l="0" t="0" r="0" b="7499"/>
          <a:stretch>
            <a:fillRect/>
          </a:stretch>
        </p:blipFill>
        <p:spPr>
          <a:xfrm>
            <a:off x="684150" y="1395810"/>
            <a:ext cx="11786954" cy="518187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1" name="Таблица"/>
          <p:cNvGraphicFramePr/>
          <p:nvPr/>
        </p:nvGraphicFramePr>
        <p:xfrm>
          <a:off x="546100" y="1803400"/>
          <a:ext cx="11925300" cy="7226300"/>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3970866"/>
                <a:gridCol w="3970866"/>
                <a:gridCol w="3970866"/>
              </a:tblGrid>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Key</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Number of common chords with C major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Common chords</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D major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2</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Em, G</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B minor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2</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Em, G</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Bb major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2</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Dm, F</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C minor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2</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G, Bdim</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F minor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1</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C </a:t>
                      </a:r>
                    </a:p>
                  </a:txBody>
                  <a:tcPr marL="50800" marR="50800" marT="50800" marB="50800" anchor="ctr" anchorCtr="0" horzOverflow="overflow"/>
                </a:tc>
              </a:tr>
              <a:tr h="1030514">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Bb minor</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1</a:t>
                      </a:r>
                    </a:p>
                  </a:txBody>
                  <a:tcPr marL="50800" marR="50800" marT="50800" marB="50800" anchor="ctr" anchorCtr="0" horzOverflow="overflow"/>
                </a:tc>
                <a:tc>
                  <a:txBody>
                    <a:bodyPr/>
                    <a:lstStyle/>
                    <a:p>
                      <a:pPr algn="ctr" defTabSz="914400">
                        <a:tabLst>
                          <a:tab pos="914400" algn="l"/>
                        </a:tabLst>
                        <a:defRPr sz="1800">
                          <a:solidFill>
                            <a:srgbClr val="000000"/>
                          </a:solidFill>
                        </a:defRPr>
                      </a:pPr>
                      <a:r>
                        <a:rPr sz="2800">
                          <a:solidFill>
                            <a:schemeClr val="accent2">
                              <a:satOff val="-3676"/>
                              <a:lumOff val="-12171"/>
                            </a:schemeClr>
                          </a:solidFill>
                          <a:sym typeface="Iowan Old Style Roman"/>
                        </a:rPr>
                        <a:t>F</a:t>
                      </a:r>
                    </a:p>
                  </a:txBody>
                  <a:tcPr marL="50800" marR="50800" marT="50800" marB="50800" anchor="ctr" anchorCtr="0" horzOverflow="overflow"/>
                </a:tc>
              </a:tr>
            </a:tbl>
          </a:graphicData>
        </a:graphic>
      </p:graphicFrame>
      <p:sp>
        <p:nvSpPr>
          <p:cNvPr id="282" name="Other keys with common chords"/>
          <p:cNvSpPr txBox="1"/>
          <p:nvPr/>
        </p:nvSpPr>
        <p:spPr>
          <a:xfrm>
            <a:off x="4055093" y="652869"/>
            <a:ext cx="463672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Other keys with common chords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85" name="Pivot Chord Charts"/>
          <p:cNvSpPr txBox="1"/>
          <p:nvPr>
            <p:ph type="title"/>
          </p:nvPr>
        </p:nvSpPr>
        <p:spPr>
          <a:prstGeom prst="rect">
            <a:avLst/>
          </a:prstGeom>
        </p:spPr>
        <p:txBody>
          <a:bodyPr/>
          <a:lstStyle>
            <a:lvl1pPr defTabSz="452627">
              <a:spcBef>
                <a:spcPts val="0"/>
              </a:spcBef>
              <a:defRPr b="1" cap="none" sz="4356">
                <a:solidFill>
                  <a:srgbClr val="585858"/>
                </a:solidFill>
                <a:latin typeface="Times New Roman"/>
                <a:ea typeface="Times New Roman"/>
                <a:cs typeface="Times New Roman"/>
                <a:sym typeface="Times New Roman"/>
              </a:defRPr>
            </a:lvl1pPr>
          </a:lstStyle>
          <a:p>
            <a:pPr/>
            <a:r>
              <a:t>Pivot Chord Charts</a:t>
            </a:r>
          </a:p>
        </p:txBody>
      </p:sp>
      <p:sp>
        <p:nvSpPr>
          <p:cNvPr id="286" name="These tables allow you to easily find pivot chords to modulate from one key to another closely related key, in both major and minor. The row on top is the starting key. The column on the left is the target key, that you want to modulate to. The yellow bl"/>
          <p:cNvSpPr txBox="1"/>
          <p:nvPr/>
        </p:nvSpPr>
        <p:spPr>
          <a:xfrm>
            <a:off x="212642" y="1321912"/>
            <a:ext cx="12351583" cy="17682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i="0" spc="0" sz="2400">
                <a:solidFill>
                  <a:srgbClr val="000000"/>
                </a:solidFill>
                <a:latin typeface="Times New Roman"/>
                <a:ea typeface="Times New Roman"/>
                <a:cs typeface="Times New Roman"/>
                <a:sym typeface="Times New Roman"/>
              </a:defRPr>
            </a:pPr>
          </a:p>
          <a:p>
            <a:pPr defTabSz="457200">
              <a:spcBef>
                <a:spcPts val="0"/>
              </a:spcBef>
              <a:defRPr i="0" spc="0" sz="1800">
                <a:solidFill>
                  <a:srgbClr val="000000"/>
                </a:solidFill>
                <a:latin typeface="Times New Roman"/>
                <a:ea typeface="Times New Roman"/>
                <a:cs typeface="Times New Roman"/>
                <a:sym typeface="Times New Roman"/>
              </a:defRPr>
            </a:pPr>
            <a:r>
              <a:t>These tables allow you to easily find pivot chords to modulate from one key to another closely related key, in both major and minor. The row on top is the starting key. The column on the left is the target key, that you want to modulate to. The yellow blocks show you the chords that are shared between the main key, and the target key. In order to find a pivot chord, choose a target key, and then find a yellow block. You can use that chord to modulate to the new key.</a:t>
            </a:r>
          </a:p>
        </p:txBody>
      </p:sp>
      <p:sp>
        <p:nvSpPr>
          <p:cNvPr id="287" name="How To Use Them…"/>
          <p:cNvSpPr txBox="1"/>
          <p:nvPr/>
        </p:nvSpPr>
        <p:spPr>
          <a:xfrm>
            <a:off x="107605" y="2912697"/>
            <a:ext cx="11991827" cy="23911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b="1" i="0" spc="0" sz="2100">
                <a:solidFill>
                  <a:srgbClr val="000000"/>
                </a:solidFill>
                <a:latin typeface="Times New Roman"/>
                <a:ea typeface="Times New Roman"/>
                <a:cs typeface="Times New Roman"/>
                <a:sym typeface="Times New Roman"/>
              </a:defRPr>
            </a:pPr>
            <a:r>
              <a:t>How To Use Them</a:t>
            </a:r>
          </a:p>
          <a:p>
            <a:pPr defTabSz="457200">
              <a:spcBef>
                <a:spcPts val="0"/>
              </a:spcBef>
              <a:defRPr i="0" spc="0" sz="1100">
                <a:solidFill>
                  <a:srgbClr val="000000"/>
                </a:solidFill>
                <a:latin typeface="Times New Roman"/>
                <a:ea typeface="Times New Roman"/>
                <a:cs typeface="Times New Roman"/>
                <a:sym typeface="Times New Roman"/>
              </a:defRPr>
            </a:pPr>
            <a:r>
              <a:t>1. </a:t>
            </a:r>
            <a:r>
              <a:rPr sz="1700"/>
              <a:t>Establish the first key. The tonic for the key you establish is now the green I or i in the top l</a:t>
            </a:r>
            <a:r>
              <a:rPr sz="1600"/>
              <a:t>eft corner of the table. Example: I = C major</a:t>
            </a:r>
            <a:endParaRPr sz="1600"/>
          </a:p>
          <a:p>
            <a:pPr defTabSz="457200">
              <a:spcBef>
                <a:spcPts val="0"/>
              </a:spcBef>
              <a:defRPr i="0" spc="0" sz="1600">
                <a:solidFill>
                  <a:srgbClr val="000000"/>
                </a:solidFill>
                <a:latin typeface="Times New Roman"/>
                <a:ea typeface="Times New Roman"/>
                <a:cs typeface="Times New Roman"/>
                <a:sym typeface="Times New Roman"/>
              </a:defRPr>
            </a:pPr>
            <a:r>
              <a:t>2. Now decide the closely related key that you want to modulate to. Find that key’s roman numeral on the left hand column. Those roman numerals are in dark grey. I want to modulate to ii = D minor</a:t>
            </a:r>
          </a:p>
          <a:p>
            <a:pPr defTabSz="457200">
              <a:spcBef>
                <a:spcPts val="0"/>
              </a:spcBef>
              <a:defRPr i="0" spc="0" sz="1700">
                <a:solidFill>
                  <a:srgbClr val="000000"/>
                </a:solidFill>
                <a:latin typeface="Times New Roman"/>
                <a:ea typeface="Times New Roman"/>
                <a:cs typeface="Times New Roman"/>
                <a:sym typeface="Times New Roman"/>
              </a:defRPr>
            </a:pPr>
            <a:r>
              <a:t>3. Move along the row to see which chords are shared between the two closely related keys. The chords that are shared between C major and D minor are the ii chord (i chord in D minor) and the IV chord (III in D minor). They are highlighted in yellow.</a:t>
            </a:r>
          </a:p>
          <a:p>
            <a:pPr defTabSz="457200">
              <a:spcBef>
                <a:spcPts val="0"/>
              </a:spcBef>
              <a:defRPr i="0" spc="0" sz="1700">
                <a:solidFill>
                  <a:srgbClr val="000000"/>
                </a:solidFill>
                <a:latin typeface="Times New Roman"/>
                <a:ea typeface="Times New Roman"/>
                <a:cs typeface="Times New Roman"/>
                <a:sym typeface="Times New Roman"/>
              </a:defRPr>
            </a:pPr>
            <a:r>
              <a:t>4. Use one of those chords as a pivot, followed by the dominant of the new key.</a:t>
            </a:r>
          </a:p>
          <a:p>
            <a:pPr defTabSz="457200">
              <a:spcBef>
                <a:spcPts val="0"/>
              </a:spcBef>
              <a:defRPr i="0" spc="0" sz="1700">
                <a:solidFill>
                  <a:srgbClr val="000000"/>
                </a:solidFill>
                <a:latin typeface="Times New Roman"/>
                <a:ea typeface="Times New Roman"/>
                <a:cs typeface="Times New Roman"/>
                <a:sym typeface="Times New Roman"/>
              </a:defRPr>
            </a:pPr>
          </a:p>
        </p:txBody>
      </p:sp>
      <p:pic>
        <p:nvPicPr>
          <p:cNvPr id="288" name="Изображение" descr="Изображение"/>
          <p:cNvPicPr>
            <a:picLocks noChangeAspect="1"/>
          </p:cNvPicPr>
          <p:nvPr/>
        </p:nvPicPr>
        <p:blipFill>
          <a:blip r:embed="rId2">
            <a:extLst/>
          </a:blip>
          <a:stretch>
            <a:fillRect/>
          </a:stretch>
        </p:blipFill>
        <p:spPr>
          <a:xfrm>
            <a:off x="2307540" y="4867885"/>
            <a:ext cx="6786773" cy="4510014"/>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291" name="Exercise"/>
          <p:cNvSpPr txBox="1"/>
          <p:nvPr>
            <p:ph type="title"/>
          </p:nvPr>
        </p:nvSpPr>
        <p:spPr>
          <a:prstGeom prst="rect">
            <a:avLst/>
          </a:prstGeom>
        </p:spPr>
        <p:txBody>
          <a:bodyPr/>
          <a:lstStyle>
            <a:lvl1pPr defTabSz="543305">
              <a:spcBef>
                <a:spcPts val="2100"/>
              </a:spcBef>
              <a:defRPr sz="4836"/>
            </a:lvl1pPr>
          </a:lstStyle>
          <a:p>
            <a:pPr/>
            <a:r>
              <a:t>Exercise</a:t>
            </a:r>
          </a:p>
        </p:txBody>
      </p:sp>
      <p:sp>
        <p:nvSpPr>
          <p:cNvPr id="292" name="1.By using the given examples in C major, write out modulations from G major to all related keys…"/>
          <p:cNvSpPr txBox="1"/>
          <p:nvPr/>
        </p:nvSpPr>
        <p:spPr>
          <a:xfrm>
            <a:off x="598121" y="445279"/>
            <a:ext cx="12191908" cy="833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a:p>
            <a:pPr/>
          </a:p>
          <a:p>
            <a:pPr/>
            <a:r>
              <a:t>1.By using the given examples in C major, write out modulations from G major to all related keys</a:t>
            </a:r>
          </a:p>
          <a:p>
            <a:pPr marL="411162" indent="-411162">
              <a:buSzPct val="75000"/>
              <a:buFont typeface="Zapf Dingbats"/>
              <a:buChar char="➤"/>
            </a:pPr>
            <a:r>
              <a:t>From G major to e minor</a:t>
            </a:r>
          </a:p>
          <a:p>
            <a:pPr marL="411162" indent="-411162">
              <a:buSzPct val="75000"/>
              <a:buFont typeface="Zapf Dingbats"/>
              <a:buChar char="➤"/>
            </a:pPr>
            <a:r>
              <a:t>From G major to D major</a:t>
            </a:r>
          </a:p>
          <a:p>
            <a:pPr marL="411162" indent="-411162">
              <a:buSzPct val="75000"/>
              <a:buFont typeface="Zapf Dingbats"/>
              <a:buChar char="➤"/>
            </a:pPr>
            <a:r>
              <a:t> From G major to b minor</a:t>
            </a:r>
          </a:p>
          <a:p>
            <a:pPr marL="411162" indent="-411162">
              <a:buSzPct val="75000"/>
              <a:buFont typeface="Zapf Dingbats"/>
              <a:buChar char="➤"/>
            </a:pPr>
            <a:r>
              <a:t>From G major to C major</a:t>
            </a:r>
          </a:p>
          <a:p>
            <a:pPr marL="411162" indent="-411162">
              <a:buSzPct val="75000"/>
              <a:buFont typeface="Zapf Dingbats"/>
              <a:buChar char="➤"/>
            </a:pPr>
            <a:r>
              <a:t>From G major to a minor</a:t>
            </a:r>
          </a:p>
          <a:p>
            <a:pPr/>
            <a:r>
              <a:t>2. Play them on the keyboard using appropriate voicing and related chord inversions.</a:t>
            </a:r>
          </a:p>
          <a:p>
            <a:pPr/>
          </a:p>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Линия"/>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i="0" spc="0" sz="1200">
                <a:solidFill>
                  <a:srgbClr val="000000"/>
                </a:solidFill>
                <a:latin typeface="Helvetica"/>
                <a:ea typeface="Helvetica"/>
                <a:cs typeface="Helvetica"/>
                <a:sym typeface="Helvetica"/>
              </a:defRPr>
            </a:pPr>
          </a:p>
        </p:txBody>
      </p:sp>
      <p:sp>
        <p:nvSpPr>
          <p:cNvPr id="138" name="How to find closely related keys?"/>
          <p:cNvSpPr txBox="1"/>
          <p:nvPr>
            <p:ph type="title"/>
          </p:nvPr>
        </p:nvSpPr>
        <p:spPr>
          <a:prstGeom prst="rect">
            <a:avLst/>
          </a:prstGeom>
        </p:spPr>
        <p:txBody>
          <a:bodyPr/>
          <a:lstStyle>
            <a:lvl1pPr defTabSz="457200">
              <a:lnSpc>
                <a:spcPts val="4900"/>
              </a:lnSpc>
              <a:spcBef>
                <a:spcPts val="0"/>
              </a:spcBef>
              <a:defRPr cap="none" sz="2600">
                <a:solidFill>
                  <a:srgbClr val="484848"/>
                </a:solidFill>
                <a:latin typeface="Helvetica Neue"/>
                <a:ea typeface="Helvetica Neue"/>
                <a:cs typeface="Helvetica Neue"/>
                <a:sym typeface="Helvetica Neue"/>
              </a:defRPr>
            </a:lvl1pPr>
          </a:lstStyle>
          <a:p>
            <a:pPr/>
            <a:r>
              <a:t>How to find closely related keys?</a:t>
            </a:r>
          </a:p>
        </p:txBody>
      </p:sp>
      <p:sp>
        <p:nvSpPr>
          <p:cNvPr id="139" name="Closely Related Keys are keys that share many common tones with one another. To find closely related keys, take a look at their chords. Let’s use C Major as an example.…"/>
          <p:cNvSpPr txBox="1"/>
          <p:nvPr/>
        </p:nvSpPr>
        <p:spPr>
          <a:xfrm>
            <a:off x="564024" y="1337514"/>
            <a:ext cx="11876752" cy="3317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b="1" i="0" spc="0" sz="2100">
                <a:solidFill>
                  <a:srgbClr val="000000"/>
                </a:solidFill>
                <a:latin typeface="Times New Roman"/>
                <a:ea typeface="Times New Roman"/>
                <a:cs typeface="Times New Roman"/>
                <a:sym typeface="Times New Roman"/>
              </a:defRPr>
            </a:pPr>
          </a:p>
          <a:p>
            <a:pPr defTabSz="457200">
              <a:spcBef>
                <a:spcPts val="0"/>
              </a:spcBef>
              <a:defRPr i="0" spc="0" sz="1800">
                <a:solidFill>
                  <a:srgbClr val="000000"/>
                </a:solidFill>
                <a:latin typeface="Times New Roman"/>
                <a:ea typeface="Times New Roman"/>
                <a:cs typeface="Times New Roman"/>
                <a:sym typeface="Times New Roman"/>
              </a:defRPr>
            </a:pPr>
            <a:r>
              <a:rPr b="1"/>
              <a:t>Closely Related Keys</a:t>
            </a:r>
            <a:r>
              <a:t> are keys that share many common tones with one another. </a:t>
            </a:r>
            <a:r>
              <a:rPr sz="1700"/>
              <a:t>To find closely related keys, take a look at their chords. Let’s use C Major as an example. </a:t>
            </a:r>
            <a:endParaRPr sz="1700"/>
          </a:p>
          <a:p>
            <a:pPr defTabSz="457200">
              <a:spcBef>
                <a:spcPts val="0"/>
              </a:spcBef>
              <a:defRPr i="0" spc="0" sz="1800">
                <a:solidFill>
                  <a:srgbClr val="000000"/>
                </a:solidFill>
                <a:latin typeface="Times New Roman"/>
                <a:ea typeface="Times New Roman"/>
                <a:cs typeface="Times New Roman"/>
                <a:sym typeface="Times New Roman"/>
              </a:defRPr>
            </a:pPr>
            <a:endParaRPr sz="1700"/>
          </a:p>
          <a:p>
            <a:pPr defTabSz="457200">
              <a:spcBef>
                <a:spcPts val="0"/>
              </a:spcBef>
              <a:defRPr i="0" spc="0" sz="1800">
                <a:solidFill>
                  <a:srgbClr val="000000"/>
                </a:solidFill>
                <a:latin typeface="Times New Roman"/>
                <a:ea typeface="Times New Roman"/>
                <a:cs typeface="Times New Roman"/>
                <a:sym typeface="Times New Roman"/>
              </a:defRPr>
            </a:pPr>
            <a:r>
              <a:t>1. The capital letters in red are major.</a:t>
            </a:r>
          </a:p>
          <a:p>
            <a:pPr defTabSz="457200">
              <a:spcBef>
                <a:spcPts val="0"/>
              </a:spcBef>
              <a:defRPr i="0" spc="0" sz="1800">
                <a:solidFill>
                  <a:srgbClr val="000000"/>
                </a:solidFill>
                <a:latin typeface="Times New Roman"/>
                <a:ea typeface="Times New Roman"/>
                <a:cs typeface="Times New Roman"/>
                <a:sym typeface="Times New Roman"/>
              </a:defRPr>
            </a:pPr>
            <a:r>
              <a:t>2. The lower case letters in green are minor.</a:t>
            </a:r>
          </a:p>
          <a:p>
            <a:pPr defTabSz="457200">
              <a:spcBef>
                <a:spcPts val="0"/>
              </a:spcBef>
              <a:defRPr i="0" spc="0" sz="1800">
                <a:solidFill>
                  <a:srgbClr val="000000"/>
                </a:solidFill>
                <a:latin typeface="Times New Roman"/>
                <a:ea typeface="Times New Roman"/>
                <a:cs typeface="Times New Roman"/>
                <a:sym typeface="Times New Roman"/>
              </a:defRPr>
            </a:pPr>
            <a:r>
              <a:t>3. Pick your starting key, for instance, C Major.</a:t>
            </a:r>
          </a:p>
          <a:p>
            <a:pPr defTabSz="457200">
              <a:spcBef>
                <a:spcPts val="0"/>
              </a:spcBef>
              <a:defRPr i="0" spc="0" sz="1800">
                <a:solidFill>
                  <a:srgbClr val="000000"/>
                </a:solidFill>
                <a:latin typeface="Times New Roman"/>
                <a:ea typeface="Times New Roman"/>
                <a:cs typeface="Times New Roman"/>
                <a:sym typeface="Times New Roman"/>
              </a:defRPr>
            </a:pPr>
            <a:r>
              <a:t>4. The closely related keys are either one key to the left or one key to the right. For instance, F major closely related to C Major, as is G major, including their relative minors d minor and e minor.</a:t>
            </a:r>
          </a:p>
          <a:p>
            <a:pPr defTabSz="457200">
              <a:spcBef>
                <a:spcPts val="0"/>
              </a:spcBef>
              <a:defRPr i="0" spc="0" sz="1800">
                <a:solidFill>
                  <a:srgbClr val="000000"/>
                </a:solidFill>
                <a:latin typeface="Times New Roman"/>
                <a:ea typeface="Times New Roman"/>
                <a:cs typeface="Times New Roman"/>
                <a:sym typeface="Times New Roman"/>
              </a:defRPr>
            </a:pPr>
            <a:r>
              <a:t>5. They are considered closely related, because they are only 1 accidental different from each other.</a:t>
            </a:r>
          </a:p>
          <a:p>
            <a:pPr defTabSz="457200">
              <a:spcBef>
                <a:spcPts val="0"/>
              </a:spcBef>
              <a:defRPr i="0" spc="0" sz="1800">
                <a:solidFill>
                  <a:srgbClr val="000000"/>
                </a:solidFill>
                <a:latin typeface="Times New Roman"/>
                <a:ea typeface="Times New Roman"/>
                <a:cs typeface="Times New Roman"/>
                <a:sym typeface="Times New Roman"/>
              </a:defRPr>
            </a:pPr>
          </a:p>
        </p:txBody>
      </p:sp>
      <p:pic>
        <p:nvPicPr>
          <p:cNvPr id="140" name="Изображение" descr="Изображение"/>
          <p:cNvPicPr>
            <a:picLocks noChangeAspect="1"/>
          </p:cNvPicPr>
          <p:nvPr/>
        </p:nvPicPr>
        <p:blipFill>
          <a:blip r:embed="rId2">
            <a:extLst/>
          </a:blip>
          <a:stretch>
            <a:fillRect/>
          </a:stretch>
        </p:blipFill>
        <p:spPr>
          <a:xfrm>
            <a:off x="1324815" y="4206432"/>
            <a:ext cx="4971272" cy="4971272"/>
          </a:xfrm>
          <a:prstGeom prst="rect">
            <a:avLst/>
          </a:prstGeom>
          <a:ln w="12700">
            <a:miter lim="400000"/>
          </a:ln>
        </p:spPr>
      </p:pic>
      <p:sp>
        <p:nvSpPr>
          <p:cNvPr id="141" name="Сквиркл"/>
          <p:cNvSpPr/>
          <p:nvPr/>
        </p:nvSpPr>
        <p:spPr>
          <a:xfrm>
            <a:off x="2665812" y="4342299"/>
            <a:ext cx="2168894" cy="1512587"/>
          </a:xfrm>
          <a:prstGeom prst="roundRect">
            <a:avLst>
              <a:gd name="adj" fmla="val 11932"/>
            </a:avLst>
          </a:prstGeom>
          <a:ln w="25400">
            <a:solidFill>
              <a:srgbClr val="747676"/>
            </a:solidFill>
            <a:miter lim="400000"/>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sp>
        <p:nvSpPr>
          <p:cNvPr id="142" name="Сквиркл"/>
          <p:cNvSpPr/>
          <p:nvPr/>
        </p:nvSpPr>
        <p:spPr>
          <a:xfrm>
            <a:off x="1535723" y="5298843"/>
            <a:ext cx="1509322" cy="2222909"/>
          </a:xfrm>
          <a:prstGeom prst="roundRect">
            <a:avLst>
              <a:gd name="adj" fmla="val 12622"/>
            </a:avLst>
          </a:prstGeom>
          <a:ln w="25400">
            <a:solidFill>
              <a:srgbClr val="747676"/>
            </a:solidFill>
            <a:miter lim="400000"/>
          </a:ln>
        </p:spPr>
        <p:txBody>
          <a:bodyPr lIns="50800" tIns="50800" rIns="50800" bIns="50800" anchor="ctr"/>
          <a:lstStyle/>
          <a:p>
            <a:pPr algn="ctr">
              <a:spcBef>
                <a:spcPts val="0"/>
              </a:spcBef>
              <a:defRPr i="0" spc="0" sz="2400">
                <a:latin typeface="DIN Alternate Bold"/>
                <a:ea typeface="DIN Alternate Bold"/>
                <a:cs typeface="DIN Alternate Bold"/>
                <a:sym typeface="DIN Alternate Bold"/>
              </a:defRPr>
            </a:pPr>
          </a:p>
        </p:txBody>
      </p:sp>
      <p:pic>
        <p:nvPicPr>
          <p:cNvPr id="143" name="Screen Shot 2020-05-29 at 3.27.39 PM.png" descr="Screen Shot 2020-05-29 at 3.27.39 PM.png"/>
          <p:cNvPicPr>
            <a:picLocks noChangeAspect="1"/>
          </p:cNvPicPr>
          <p:nvPr/>
        </p:nvPicPr>
        <p:blipFill>
          <a:blip r:embed="rId3">
            <a:extLst/>
          </a:blip>
          <a:stretch>
            <a:fillRect/>
          </a:stretch>
        </p:blipFill>
        <p:spPr>
          <a:xfrm>
            <a:off x="7402732" y="4737336"/>
            <a:ext cx="3541140" cy="363371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whole" bldLvl="1" animBg="1" rev="0" advAuto="0" spid="142" grpId="3"/>
      <p:bldP build="whole" bldLvl="1" animBg="1" rev="0" advAuto="0" spid="14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8.png" descr="8.png"/>
          <p:cNvPicPr>
            <a:picLocks noChangeAspect="1"/>
          </p:cNvPicPr>
          <p:nvPr/>
        </p:nvPicPr>
        <p:blipFill>
          <a:blip r:embed="rId2">
            <a:extLst/>
          </a:blip>
          <a:stretch>
            <a:fillRect/>
          </a:stretch>
        </p:blipFill>
        <p:spPr>
          <a:xfrm>
            <a:off x="2394346" y="2291351"/>
            <a:ext cx="8216083" cy="6043695"/>
          </a:xfrm>
          <a:prstGeom prst="rect">
            <a:avLst/>
          </a:prstGeom>
          <a:ln w="12700">
            <a:miter lim="400000"/>
          </a:ln>
        </p:spPr>
      </p:pic>
      <p:sp>
        <p:nvSpPr>
          <p:cNvPr id="146" name="Main rules of Modulations:…"/>
          <p:cNvSpPr txBox="1"/>
          <p:nvPr/>
        </p:nvSpPr>
        <p:spPr>
          <a:xfrm>
            <a:off x="1128020" y="366689"/>
            <a:ext cx="10191262"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b="1" i="0"/>
              <a:t>  Main rules of Modulations:</a:t>
            </a:r>
          </a:p>
          <a:p>
            <a:pPr/>
            <a:r>
              <a:t>Modulation has to end on a strong beat, such as the first beat of the bar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9.png" descr="9.png"/>
          <p:cNvPicPr>
            <a:picLocks noChangeAspect="1"/>
          </p:cNvPicPr>
          <p:nvPr/>
        </p:nvPicPr>
        <p:blipFill>
          <a:blip r:embed="rId2">
            <a:extLst/>
          </a:blip>
          <a:stretch>
            <a:fillRect/>
          </a:stretch>
        </p:blipFill>
        <p:spPr>
          <a:xfrm>
            <a:off x="1733684" y="1626799"/>
            <a:ext cx="8915436" cy="583148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10.png" descr="10.png"/>
          <p:cNvPicPr>
            <a:picLocks noChangeAspect="1"/>
          </p:cNvPicPr>
          <p:nvPr/>
        </p:nvPicPr>
        <p:blipFill>
          <a:blip r:embed="rId2">
            <a:extLst/>
          </a:blip>
          <a:stretch>
            <a:fillRect/>
          </a:stretch>
        </p:blipFill>
        <p:spPr>
          <a:xfrm>
            <a:off x="2390274" y="3427104"/>
            <a:ext cx="8034309" cy="5209343"/>
          </a:xfrm>
          <a:prstGeom prst="rect">
            <a:avLst/>
          </a:prstGeom>
          <a:ln w="12700">
            <a:miter lim="400000"/>
          </a:ln>
        </p:spPr>
      </p:pic>
      <p:sp>
        <p:nvSpPr>
          <p:cNvPr id="151" name="Pivot chord is a chord which is common for both keys.…"/>
          <p:cNvSpPr txBox="1"/>
          <p:nvPr/>
        </p:nvSpPr>
        <p:spPr>
          <a:xfrm>
            <a:off x="816556" y="1179615"/>
            <a:ext cx="11224974" cy="190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u="sng"/>
              <a:t>Pivot chord</a:t>
            </a:r>
            <a:r>
              <a:t> is a chord which is common for both keys.</a:t>
            </a:r>
          </a:p>
          <a:p>
            <a:pPr/>
            <a:r>
              <a:t>The advantage of </a:t>
            </a:r>
            <a:r>
              <a:rPr b="1"/>
              <a:t>pivot chord modulation</a:t>
            </a:r>
            <a:r>
              <a:t> is that it enables a smooth change </a:t>
            </a:r>
          </a:p>
          <a:p>
            <a:pPr/>
            <a:r>
              <a:t>from one key to another.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Between C Major and A minor…"/>
          <p:cNvSpPr txBox="1"/>
          <p:nvPr/>
        </p:nvSpPr>
        <p:spPr>
          <a:xfrm>
            <a:off x="3547014" y="1204836"/>
            <a:ext cx="6047029" cy="838201"/>
          </a:xfrm>
          <a:prstGeom prst="rect">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0"/>
              </a:spcBef>
              <a:defRPr i="0" spc="0" sz="2400">
                <a:latin typeface="DIN Alternate Bold"/>
                <a:ea typeface="DIN Alternate Bold"/>
                <a:cs typeface="DIN Alternate Bold"/>
                <a:sym typeface="DIN Alternate Bold"/>
              </a:defRPr>
            </a:pPr>
            <a:r>
              <a:t>Between C Major and A minor </a:t>
            </a:r>
          </a:p>
          <a:p>
            <a:pPr algn="ctr">
              <a:spcBef>
                <a:spcPts val="0"/>
              </a:spcBef>
              <a:defRPr i="0" spc="0" sz="2400">
                <a:latin typeface="DIN Alternate Bold"/>
                <a:ea typeface="DIN Alternate Bold"/>
                <a:cs typeface="DIN Alternate Bold"/>
                <a:sym typeface="DIN Alternate Bold"/>
              </a:defRPr>
            </a:pPr>
            <a:r>
              <a:t>5 COMMON CHORDS: C,d,F,a,b</a:t>
            </a:r>
            <a:r>
              <a:rPr sz="1400"/>
              <a:t>dim</a:t>
            </a:r>
          </a:p>
        </p:txBody>
      </p:sp>
      <p:sp>
        <p:nvSpPr>
          <p:cNvPr id="154" name="C major"/>
          <p:cNvSpPr txBox="1"/>
          <p:nvPr/>
        </p:nvSpPr>
        <p:spPr>
          <a:xfrm>
            <a:off x="1813759" y="3302581"/>
            <a:ext cx="127162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C major</a:t>
            </a:r>
          </a:p>
        </p:txBody>
      </p:sp>
      <p:sp>
        <p:nvSpPr>
          <p:cNvPr id="155" name="A minor"/>
          <p:cNvSpPr txBox="1"/>
          <p:nvPr/>
        </p:nvSpPr>
        <p:spPr>
          <a:xfrm>
            <a:off x="132759" y="5543914"/>
            <a:ext cx="129888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a:r>
              <a:t>A minor</a:t>
            </a:r>
          </a:p>
        </p:txBody>
      </p:sp>
      <p:pic>
        <p:nvPicPr>
          <p:cNvPr id="156" name="Screen Shot 2020-06-16 at 12.46.27 PM.png" descr="Screen Shot 2020-06-16 at 12.46.27 PM.png"/>
          <p:cNvPicPr>
            <a:picLocks noChangeAspect="1"/>
          </p:cNvPicPr>
          <p:nvPr/>
        </p:nvPicPr>
        <p:blipFill>
          <a:blip r:embed="rId2">
            <a:extLst/>
          </a:blip>
          <a:stretch>
            <a:fillRect/>
          </a:stretch>
        </p:blipFill>
        <p:spPr>
          <a:xfrm>
            <a:off x="1490748" y="5287491"/>
            <a:ext cx="9229233" cy="1470795"/>
          </a:xfrm>
          <a:prstGeom prst="rect">
            <a:avLst/>
          </a:prstGeom>
          <a:ln w="12700">
            <a:miter lim="400000"/>
          </a:ln>
        </p:spPr>
      </p:pic>
      <p:pic>
        <p:nvPicPr>
          <p:cNvPr id="157" name="Screen Shot 2020-06-16 at 12.49.29 PM.png" descr="Screen Shot 2020-06-16 at 12.49.29 PM.png"/>
          <p:cNvPicPr>
            <a:picLocks noChangeAspect="1"/>
          </p:cNvPicPr>
          <p:nvPr/>
        </p:nvPicPr>
        <p:blipFill>
          <a:blip r:embed="rId3">
            <a:extLst/>
          </a:blip>
          <a:stretch>
            <a:fillRect/>
          </a:stretch>
        </p:blipFill>
        <p:spPr>
          <a:xfrm>
            <a:off x="3166306" y="3018107"/>
            <a:ext cx="8955202" cy="1404256"/>
          </a:xfrm>
          <a:prstGeom prst="rect">
            <a:avLst/>
          </a:prstGeom>
          <a:ln w="12700">
            <a:miter lim="400000"/>
          </a:ln>
        </p:spPr>
      </p:pic>
      <p:pic>
        <p:nvPicPr>
          <p:cNvPr id="158" name="Прямоугольник Прямоугольник" descr="Прямоугольник Прямоугольник"/>
          <p:cNvPicPr>
            <a:picLocks noChangeAspect="0"/>
          </p:cNvPicPr>
          <p:nvPr/>
        </p:nvPicPr>
        <p:blipFill>
          <a:blip r:embed="rId4">
            <a:extLst/>
          </a:blip>
          <a:stretch>
            <a:fillRect/>
          </a:stretch>
        </p:blipFill>
        <p:spPr>
          <a:xfrm>
            <a:off x="4639333" y="2806286"/>
            <a:ext cx="805752" cy="4141028"/>
          </a:xfrm>
          <a:prstGeom prst="rect">
            <a:avLst/>
          </a:prstGeom>
        </p:spPr>
      </p:pic>
      <p:pic>
        <p:nvPicPr>
          <p:cNvPr id="160" name="Прямоугольник Прямоугольник" descr="Прямоугольник Прямоугольник"/>
          <p:cNvPicPr>
            <a:picLocks noChangeAspect="0"/>
          </p:cNvPicPr>
          <p:nvPr/>
        </p:nvPicPr>
        <p:blipFill>
          <a:blip r:embed="rId5">
            <a:extLst/>
          </a:blip>
          <a:stretch>
            <a:fillRect/>
          </a:stretch>
        </p:blipFill>
        <p:spPr>
          <a:xfrm>
            <a:off x="6551579" y="2933286"/>
            <a:ext cx="892817" cy="4141028"/>
          </a:xfrm>
          <a:prstGeom prst="rect">
            <a:avLst/>
          </a:prstGeom>
        </p:spPr>
      </p:pic>
      <p:pic>
        <p:nvPicPr>
          <p:cNvPr id="162" name="Прямоугольник Прямоугольник" descr="Прямоугольник Прямоугольник"/>
          <p:cNvPicPr>
            <a:picLocks noChangeAspect="0"/>
          </p:cNvPicPr>
          <p:nvPr/>
        </p:nvPicPr>
        <p:blipFill>
          <a:blip r:embed="rId5">
            <a:extLst/>
          </a:blip>
          <a:stretch>
            <a:fillRect/>
          </a:stretch>
        </p:blipFill>
        <p:spPr>
          <a:xfrm>
            <a:off x="8546145" y="2933286"/>
            <a:ext cx="892816" cy="4141028"/>
          </a:xfrm>
          <a:prstGeom prst="rect">
            <a:avLst/>
          </a:prstGeom>
        </p:spPr>
      </p:pic>
      <p:pic>
        <p:nvPicPr>
          <p:cNvPr id="164" name="Прямоугольник Прямоугольник" descr="Прямоугольник Прямоугольник"/>
          <p:cNvPicPr>
            <a:picLocks noChangeAspect="0"/>
          </p:cNvPicPr>
          <p:nvPr/>
        </p:nvPicPr>
        <p:blipFill>
          <a:blip r:embed="rId6">
            <a:extLst/>
          </a:blip>
          <a:stretch>
            <a:fillRect/>
          </a:stretch>
        </p:blipFill>
        <p:spPr>
          <a:xfrm>
            <a:off x="9698694" y="3022297"/>
            <a:ext cx="703911" cy="4141028"/>
          </a:xfrm>
          <a:prstGeom prst="rect">
            <a:avLst/>
          </a:prstGeom>
        </p:spPr>
      </p:pic>
      <p:pic>
        <p:nvPicPr>
          <p:cNvPr id="166" name="Прямоугольник Прямоугольник" descr="Прямоугольник Прямоугольник"/>
          <p:cNvPicPr>
            <a:picLocks noChangeAspect="0"/>
          </p:cNvPicPr>
          <p:nvPr/>
        </p:nvPicPr>
        <p:blipFill>
          <a:blip r:embed="rId4">
            <a:extLst/>
          </a:blip>
          <a:stretch>
            <a:fillRect/>
          </a:stretch>
        </p:blipFill>
        <p:spPr>
          <a:xfrm>
            <a:off x="3701350" y="2933286"/>
            <a:ext cx="805752" cy="4141028"/>
          </a:xfrm>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Screen Shot 2020-06-17 at 11.47.38 AM.png" descr="Screen Shot 2020-06-17 at 11.47.38 AM.png"/>
          <p:cNvPicPr>
            <a:picLocks noChangeAspect="1"/>
          </p:cNvPicPr>
          <p:nvPr/>
        </p:nvPicPr>
        <p:blipFill>
          <a:blip r:embed="rId2">
            <a:extLst/>
          </a:blip>
          <a:stretch>
            <a:fillRect/>
          </a:stretch>
        </p:blipFill>
        <p:spPr>
          <a:xfrm>
            <a:off x="949225" y="5707411"/>
            <a:ext cx="11296294" cy="1501757"/>
          </a:xfrm>
          <a:prstGeom prst="rect">
            <a:avLst/>
          </a:prstGeom>
          <a:ln w="12700">
            <a:miter lim="400000"/>
          </a:ln>
        </p:spPr>
      </p:pic>
      <p:sp>
        <p:nvSpPr>
          <p:cNvPr id="170" name="Modulation from C major to A minor"/>
          <p:cNvSpPr txBox="1"/>
          <p:nvPr>
            <p:ph type="title" idx="4294967295"/>
          </p:nvPr>
        </p:nvSpPr>
        <p:spPr>
          <a:prstGeom prst="rect">
            <a:avLst/>
          </a:prstGeom>
        </p:spPr>
        <p:txBody>
          <a:bodyPr/>
          <a:lstStyle>
            <a:lvl1pPr defTabSz="543305">
              <a:spcBef>
                <a:spcPts val="2100"/>
              </a:spcBef>
              <a:defRPr sz="4836"/>
            </a:lvl1pPr>
          </a:lstStyle>
          <a:p>
            <a:pPr/>
            <a:r>
              <a:t>Modulation from C major to A minor</a:t>
            </a:r>
          </a:p>
        </p:txBody>
      </p:sp>
      <p:sp>
        <p:nvSpPr>
          <p:cNvPr id="171" name="Pivot chord"/>
          <p:cNvSpPr txBox="1"/>
          <p:nvPr/>
        </p:nvSpPr>
        <p:spPr>
          <a:xfrm>
            <a:off x="4063210" y="4980050"/>
            <a:ext cx="1993836"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pc="22" sz="2300">
                <a:solidFill>
                  <a:srgbClr val="FF2600"/>
                </a:solidFill>
              </a:defRPr>
            </a:lvl1pPr>
          </a:lstStyle>
          <a:p>
            <a:pPr/>
            <a:r>
              <a:t>Pivot chord</a:t>
            </a:r>
          </a:p>
        </p:txBody>
      </p:sp>
      <p:sp>
        <p:nvSpPr>
          <p:cNvPr id="172" name="A minor"/>
          <p:cNvSpPr txBox="1"/>
          <p:nvPr/>
        </p:nvSpPr>
        <p:spPr>
          <a:xfrm>
            <a:off x="7510305" y="4941950"/>
            <a:ext cx="129888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minor</a:t>
            </a:r>
          </a:p>
        </p:txBody>
      </p:sp>
      <p:sp>
        <p:nvSpPr>
          <p:cNvPr id="173" name="C major"/>
          <p:cNvSpPr txBox="1"/>
          <p:nvPr/>
        </p:nvSpPr>
        <p:spPr>
          <a:xfrm>
            <a:off x="997002" y="4831626"/>
            <a:ext cx="127162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 major</a:t>
            </a:r>
          </a:p>
        </p:txBody>
      </p:sp>
      <p:sp>
        <p:nvSpPr>
          <p:cNvPr id="174" name="Dominant 7 chord"/>
          <p:cNvSpPr txBox="1"/>
          <p:nvPr/>
        </p:nvSpPr>
        <p:spPr>
          <a:xfrm>
            <a:off x="5370360" y="7244991"/>
            <a:ext cx="197138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pc="19" sz="2000"/>
            </a:pPr>
            <a:r>
              <a:rPr>
                <a:solidFill>
                  <a:srgbClr val="0433FF"/>
                </a:solidFill>
              </a:rPr>
              <a:t>Dominant 7</a:t>
            </a:r>
            <a:r>
              <a:t> </a:t>
            </a:r>
            <a:r>
              <a:rPr>
                <a:solidFill>
                  <a:srgbClr val="0433FF"/>
                </a:solidFill>
              </a:rPr>
              <a:t>chord</a:t>
            </a:r>
          </a:p>
        </p:txBody>
      </p:sp>
      <p:sp>
        <p:nvSpPr>
          <p:cNvPr id="175" name="New Tonic"/>
          <p:cNvSpPr txBox="1"/>
          <p:nvPr/>
        </p:nvSpPr>
        <p:spPr>
          <a:xfrm>
            <a:off x="7398099" y="7238641"/>
            <a:ext cx="12282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21" sz="2100">
                <a:solidFill>
                  <a:srgbClr val="FF2600"/>
                </a:solidFill>
              </a:defRPr>
            </a:lvl1pPr>
          </a:lstStyle>
          <a:p>
            <a:pPr/>
            <a:r>
              <a:t>New Tonic</a:t>
            </a:r>
          </a:p>
        </p:txBody>
      </p:sp>
      <p:pic>
        <p:nvPicPr>
          <p:cNvPr id="176" name="10.png" descr="10.png"/>
          <p:cNvPicPr>
            <a:picLocks noChangeAspect="1"/>
          </p:cNvPicPr>
          <p:nvPr/>
        </p:nvPicPr>
        <p:blipFill>
          <a:blip r:embed="rId3">
            <a:extLst/>
          </a:blip>
          <a:stretch>
            <a:fillRect/>
          </a:stretch>
        </p:blipFill>
        <p:spPr>
          <a:xfrm>
            <a:off x="652290" y="1677655"/>
            <a:ext cx="4190744" cy="271722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Screen Shot 2020-06-17 at 12.24.05 PM.png" descr="Screen Shot 2020-06-17 at 12.24.05 PM.png"/>
          <p:cNvPicPr>
            <a:picLocks noChangeAspect="1"/>
          </p:cNvPicPr>
          <p:nvPr/>
        </p:nvPicPr>
        <p:blipFill>
          <a:blip r:embed="rId2">
            <a:extLst/>
          </a:blip>
          <a:stretch>
            <a:fillRect/>
          </a:stretch>
        </p:blipFill>
        <p:spPr>
          <a:xfrm>
            <a:off x="692906" y="1598672"/>
            <a:ext cx="11354104" cy="520681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